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1" r:id="rId1"/>
  </p:sldMasterIdLst>
  <p:sldIdLst>
    <p:sldId id="256" r:id="rId2"/>
    <p:sldId id="265" r:id="rId3"/>
    <p:sldId id="261" r:id="rId4"/>
    <p:sldId id="262" r:id="rId5"/>
    <p:sldId id="263" r:id="rId6"/>
    <p:sldId id="264" r:id="rId7"/>
    <p:sldId id="267" r:id="rId8"/>
    <p:sldId id="268" r:id="rId9"/>
    <p:sldId id="269" r:id="rId10"/>
    <p:sldId id="270" r:id="rId11"/>
    <p:sldId id="272" r:id="rId12"/>
    <p:sldId id="266" r:id="rId13"/>
    <p:sldId id="279" r:id="rId14"/>
    <p:sldId id="278" r:id="rId15"/>
    <p:sldId id="257" r:id="rId16"/>
    <p:sldId id="258" r:id="rId17"/>
    <p:sldId id="259" r:id="rId18"/>
    <p:sldId id="260" r:id="rId19"/>
    <p:sldId id="280" r:id="rId20"/>
    <p:sldId id="276" r:id="rId21"/>
    <p:sldId id="295" r:id="rId22"/>
    <p:sldId id="296" r:id="rId23"/>
    <p:sldId id="297" r:id="rId24"/>
    <p:sldId id="298" r:id="rId25"/>
    <p:sldId id="299" r:id="rId26"/>
    <p:sldId id="301" r:id="rId27"/>
    <p:sldId id="302" r:id="rId28"/>
    <p:sldId id="303" r:id="rId29"/>
    <p:sldId id="304" r:id="rId30"/>
    <p:sldId id="305" r:id="rId31"/>
    <p:sldId id="306" r:id="rId32"/>
    <p:sldId id="308" r:id="rId33"/>
    <p:sldId id="277" r:id="rId34"/>
    <p:sldId id="273" r:id="rId35"/>
    <p:sldId id="274" r:id="rId36"/>
    <p:sldId id="309" r:id="rId3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2" autoAdjust="0"/>
    <p:restoredTop sz="94660"/>
  </p:normalViewPr>
  <p:slideViewPr>
    <p:cSldViewPr snapToGrid="0">
      <p:cViewPr varScale="1">
        <p:scale>
          <a:sx n="88" d="100"/>
          <a:sy n="88" d="100"/>
        </p:scale>
        <p:origin x="68" y="2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62FD4D-1D1B-425B-9942-4BB4E324A6F2}"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30CEDEFE-23F4-4271-ACF0-1C4D2C031DB5}">
      <dgm:prSet phldrT="[Text]"/>
      <dgm:spPr/>
      <dgm:t>
        <a:bodyPr/>
        <a:lstStyle/>
        <a:p>
          <a:r>
            <a:rPr lang="fa-IR" dirty="0" smtClean="0">
              <a:cs typeface="B Titr" panose="00000700000000000000" pitchFamily="2" charset="-78"/>
            </a:rPr>
            <a:t>نیروی انسانی</a:t>
          </a:r>
          <a:endParaRPr lang="en-US" dirty="0">
            <a:cs typeface="B Titr" panose="00000700000000000000" pitchFamily="2" charset="-78"/>
          </a:endParaRPr>
        </a:p>
      </dgm:t>
    </dgm:pt>
    <dgm:pt modelId="{F0774552-F0BC-4307-B242-EE1E25367CEC}" type="parTrans" cxnId="{16995CFD-A2C8-4F82-9BDD-00434EF21269}">
      <dgm:prSet/>
      <dgm:spPr/>
      <dgm:t>
        <a:bodyPr/>
        <a:lstStyle/>
        <a:p>
          <a:endParaRPr lang="en-US"/>
        </a:p>
      </dgm:t>
    </dgm:pt>
    <dgm:pt modelId="{A906E690-D9F1-45E0-9960-72FA4808C433}" type="sibTrans" cxnId="{16995CFD-A2C8-4F82-9BDD-00434EF21269}">
      <dgm:prSet/>
      <dgm:spPr/>
      <dgm:t>
        <a:bodyPr/>
        <a:lstStyle/>
        <a:p>
          <a:endParaRPr lang="en-US"/>
        </a:p>
      </dgm:t>
    </dgm:pt>
    <dgm:pt modelId="{5BAA2EE8-2B2A-4592-BCA9-99852C287531}">
      <dgm:prSet phldrT="[Text]"/>
      <dgm:spPr/>
      <dgm:t>
        <a:bodyPr/>
        <a:lstStyle/>
        <a:p>
          <a:r>
            <a:rPr lang="fa-IR" dirty="0" smtClean="0">
              <a:cs typeface="B Titr" panose="00000700000000000000" pitchFamily="2" charset="-78"/>
            </a:rPr>
            <a:t>مرجع علمی</a:t>
          </a:r>
          <a:endParaRPr lang="en-US" dirty="0">
            <a:cs typeface="B Titr" panose="00000700000000000000" pitchFamily="2" charset="-78"/>
          </a:endParaRPr>
        </a:p>
      </dgm:t>
    </dgm:pt>
    <dgm:pt modelId="{FFF448B0-E2FB-4910-B33D-F6A06EF7C217}" type="parTrans" cxnId="{73A69628-C3B1-4355-8AB5-66CDC428E7BB}">
      <dgm:prSet/>
      <dgm:spPr/>
      <dgm:t>
        <a:bodyPr/>
        <a:lstStyle/>
        <a:p>
          <a:endParaRPr lang="en-US"/>
        </a:p>
      </dgm:t>
    </dgm:pt>
    <dgm:pt modelId="{41A093FD-C64D-415A-8EAB-CC0C54F49DA3}" type="sibTrans" cxnId="{73A69628-C3B1-4355-8AB5-66CDC428E7BB}">
      <dgm:prSet/>
      <dgm:spPr/>
      <dgm:t>
        <a:bodyPr/>
        <a:lstStyle/>
        <a:p>
          <a:endParaRPr lang="en-US"/>
        </a:p>
      </dgm:t>
    </dgm:pt>
    <dgm:pt modelId="{E6D0EBBF-253C-45EA-981D-6625AF7A703B}">
      <dgm:prSet phldrT="[Text]" custT="1"/>
      <dgm:spPr/>
      <dgm:t>
        <a:bodyPr/>
        <a:lstStyle/>
        <a:p>
          <a:r>
            <a:rPr lang="fa-IR" sz="2400" dirty="0" smtClean="0">
              <a:cs typeface="B Titr" panose="00000700000000000000" pitchFamily="2" charset="-78"/>
            </a:rPr>
            <a:t>ادبیات </a:t>
          </a:r>
          <a:br>
            <a:rPr lang="fa-IR" sz="2400" dirty="0" smtClean="0">
              <a:cs typeface="B Titr" panose="00000700000000000000" pitchFamily="2" charset="-78"/>
            </a:rPr>
          </a:br>
          <a:r>
            <a:rPr lang="fa-IR" sz="2400" dirty="0" smtClean="0">
              <a:cs typeface="B Titr" panose="00000700000000000000" pitchFamily="2" charset="-78"/>
            </a:rPr>
            <a:t>و</a:t>
          </a:r>
          <a:br>
            <a:rPr lang="fa-IR" sz="2400" dirty="0" smtClean="0">
              <a:cs typeface="B Titr" panose="00000700000000000000" pitchFamily="2" charset="-78"/>
            </a:rPr>
          </a:br>
          <a:r>
            <a:rPr lang="fa-IR" sz="2400" dirty="0" smtClean="0">
              <a:cs typeface="B Titr" panose="00000700000000000000" pitchFamily="2" charset="-78"/>
            </a:rPr>
            <a:t> راهبرد</a:t>
          </a:r>
          <a:endParaRPr lang="en-US" sz="2400" dirty="0">
            <a:cs typeface="B Titr" panose="00000700000000000000" pitchFamily="2" charset="-78"/>
          </a:endParaRPr>
        </a:p>
      </dgm:t>
    </dgm:pt>
    <dgm:pt modelId="{50AC2D4F-3E52-4A47-9898-3B3BE4F0824C}" type="parTrans" cxnId="{37B383E9-0425-436C-B554-19DE47C36DB6}">
      <dgm:prSet/>
      <dgm:spPr/>
      <dgm:t>
        <a:bodyPr/>
        <a:lstStyle/>
        <a:p>
          <a:endParaRPr lang="en-US"/>
        </a:p>
      </dgm:t>
    </dgm:pt>
    <dgm:pt modelId="{8A03A189-02D6-441F-A012-F23496513453}" type="sibTrans" cxnId="{37B383E9-0425-436C-B554-19DE47C36DB6}">
      <dgm:prSet/>
      <dgm:spPr/>
      <dgm:t>
        <a:bodyPr/>
        <a:lstStyle/>
        <a:p>
          <a:endParaRPr lang="en-US"/>
        </a:p>
      </dgm:t>
    </dgm:pt>
    <dgm:pt modelId="{3145063D-6300-4A4D-A423-1E558EC1A3A7}">
      <dgm:prSet phldrT="[Text]" custT="1"/>
      <dgm:spPr/>
      <dgm:t>
        <a:bodyPr/>
        <a:lstStyle/>
        <a:p>
          <a:r>
            <a:rPr lang="fa-IR" sz="3600" dirty="0" smtClean="0">
              <a:cs typeface="B Titr" panose="00000700000000000000" pitchFamily="2" charset="-78"/>
            </a:rPr>
            <a:t>ابزار</a:t>
          </a:r>
          <a:endParaRPr lang="en-US" sz="2800" dirty="0">
            <a:cs typeface="B Titr" panose="00000700000000000000" pitchFamily="2" charset="-78"/>
          </a:endParaRPr>
        </a:p>
      </dgm:t>
    </dgm:pt>
    <dgm:pt modelId="{B830302E-7114-4A56-AE79-FCF88E96936F}" type="parTrans" cxnId="{0D9E9169-962E-4716-9E31-B328F8781868}">
      <dgm:prSet/>
      <dgm:spPr/>
      <dgm:t>
        <a:bodyPr/>
        <a:lstStyle/>
        <a:p>
          <a:endParaRPr lang="en-US"/>
        </a:p>
      </dgm:t>
    </dgm:pt>
    <dgm:pt modelId="{C003E354-3E9A-4102-9481-7362AE87D29A}" type="sibTrans" cxnId="{0D9E9169-962E-4716-9E31-B328F8781868}">
      <dgm:prSet/>
      <dgm:spPr/>
      <dgm:t>
        <a:bodyPr/>
        <a:lstStyle/>
        <a:p>
          <a:endParaRPr lang="en-US"/>
        </a:p>
      </dgm:t>
    </dgm:pt>
    <dgm:pt modelId="{B529C085-8FE4-4473-9277-80585720D3A2}" type="pres">
      <dgm:prSet presAssocID="{4E62FD4D-1D1B-425B-9942-4BB4E324A6F2}" presName="cycle" presStyleCnt="0">
        <dgm:presLayoutVars>
          <dgm:dir/>
          <dgm:resizeHandles val="exact"/>
        </dgm:presLayoutVars>
      </dgm:prSet>
      <dgm:spPr/>
      <dgm:t>
        <a:bodyPr/>
        <a:lstStyle/>
        <a:p>
          <a:endParaRPr lang="en-US"/>
        </a:p>
      </dgm:t>
    </dgm:pt>
    <dgm:pt modelId="{CD7AC4B3-B4B7-4829-A651-4F4DB5725A09}" type="pres">
      <dgm:prSet presAssocID="{30CEDEFE-23F4-4271-ACF0-1C4D2C031DB5}" presName="node" presStyleLbl="node1" presStyleIdx="0" presStyleCnt="4">
        <dgm:presLayoutVars>
          <dgm:bulletEnabled val="1"/>
        </dgm:presLayoutVars>
      </dgm:prSet>
      <dgm:spPr/>
      <dgm:t>
        <a:bodyPr/>
        <a:lstStyle/>
        <a:p>
          <a:endParaRPr lang="en-US"/>
        </a:p>
      </dgm:t>
    </dgm:pt>
    <dgm:pt modelId="{5CA1333A-784B-4EC4-B73F-8E733EE57021}" type="pres">
      <dgm:prSet presAssocID="{A906E690-D9F1-45E0-9960-72FA4808C433}" presName="sibTrans" presStyleLbl="sibTrans2D1" presStyleIdx="0" presStyleCnt="4"/>
      <dgm:spPr/>
      <dgm:t>
        <a:bodyPr/>
        <a:lstStyle/>
        <a:p>
          <a:endParaRPr lang="en-US"/>
        </a:p>
      </dgm:t>
    </dgm:pt>
    <dgm:pt modelId="{EA7DF0F5-8403-4CE3-8C4D-13731B17553A}" type="pres">
      <dgm:prSet presAssocID="{A906E690-D9F1-45E0-9960-72FA4808C433}" presName="connectorText" presStyleLbl="sibTrans2D1" presStyleIdx="0" presStyleCnt="4"/>
      <dgm:spPr/>
      <dgm:t>
        <a:bodyPr/>
        <a:lstStyle/>
        <a:p>
          <a:endParaRPr lang="en-US"/>
        </a:p>
      </dgm:t>
    </dgm:pt>
    <dgm:pt modelId="{D542DF5B-04B5-455C-9CE6-CE0E969FC583}" type="pres">
      <dgm:prSet presAssocID="{5BAA2EE8-2B2A-4592-BCA9-99852C287531}" presName="node" presStyleLbl="node1" presStyleIdx="1" presStyleCnt="4">
        <dgm:presLayoutVars>
          <dgm:bulletEnabled val="1"/>
        </dgm:presLayoutVars>
      </dgm:prSet>
      <dgm:spPr/>
      <dgm:t>
        <a:bodyPr/>
        <a:lstStyle/>
        <a:p>
          <a:endParaRPr lang="en-US"/>
        </a:p>
      </dgm:t>
    </dgm:pt>
    <dgm:pt modelId="{1A62A57E-3886-4856-88E6-798F0D50CAEF}" type="pres">
      <dgm:prSet presAssocID="{41A093FD-C64D-415A-8EAB-CC0C54F49DA3}" presName="sibTrans" presStyleLbl="sibTrans2D1" presStyleIdx="1" presStyleCnt="4"/>
      <dgm:spPr/>
      <dgm:t>
        <a:bodyPr/>
        <a:lstStyle/>
        <a:p>
          <a:endParaRPr lang="en-US"/>
        </a:p>
      </dgm:t>
    </dgm:pt>
    <dgm:pt modelId="{E1A92E9D-B34E-4B25-ADFE-E95CDCC6EAE8}" type="pres">
      <dgm:prSet presAssocID="{41A093FD-C64D-415A-8EAB-CC0C54F49DA3}" presName="connectorText" presStyleLbl="sibTrans2D1" presStyleIdx="1" presStyleCnt="4"/>
      <dgm:spPr/>
      <dgm:t>
        <a:bodyPr/>
        <a:lstStyle/>
        <a:p>
          <a:endParaRPr lang="en-US"/>
        </a:p>
      </dgm:t>
    </dgm:pt>
    <dgm:pt modelId="{A5FB620C-F6C4-494F-80D6-3A9642C09034}" type="pres">
      <dgm:prSet presAssocID="{E6D0EBBF-253C-45EA-981D-6625AF7A703B}" presName="node" presStyleLbl="node1" presStyleIdx="2" presStyleCnt="4">
        <dgm:presLayoutVars>
          <dgm:bulletEnabled val="1"/>
        </dgm:presLayoutVars>
      </dgm:prSet>
      <dgm:spPr/>
      <dgm:t>
        <a:bodyPr/>
        <a:lstStyle/>
        <a:p>
          <a:endParaRPr lang="en-US"/>
        </a:p>
      </dgm:t>
    </dgm:pt>
    <dgm:pt modelId="{4EAC4432-5342-4E2F-8985-6A54A368448E}" type="pres">
      <dgm:prSet presAssocID="{8A03A189-02D6-441F-A012-F23496513453}" presName="sibTrans" presStyleLbl="sibTrans2D1" presStyleIdx="2" presStyleCnt="4"/>
      <dgm:spPr/>
      <dgm:t>
        <a:bodyPr/>
        <a:lstStyle/>
        <a:p>
          <a:endParaRPr lang="en-US"/>
        </a:p>
      </dgm:t>
    </dgm:pt>
    <dgm:pt modelId="{4F2AFF1D-1943-4B0C-892D-D142B51021EC}" type="pres">
      <dgm:prSet presAssocID="{8A03A189-02D6-441F-A012-F23496513453}" presName="connectorText" presStyleLbl="sibTrans2D1" presStyleIdx="2" presStyleCnt="4"/>
      <dgm:spPr/>
      <dgm:t>
        <a:bodyPr/>
        <a:lstStyle/>
        <a:p>
          <a:endParaRPr lang="en-US"/>
        </a:p>
      </dgm:t>
    </dgm:pt>
    <dgm:pt modelId="{40778FD5-B7CE-477F-8EC6-FC7DEE84A909}" type="pres">
      <dgm:prSet presAssocID="{3145063D-6300-4A4D-A423-1E558EC1A3A7}" presName="node" presStyleLbl="node1" presStyleIdx="3" presStyleCnt="4">
        <dgm:presLayoutVars>
          <dgm:bulletEnabled val="1"/>
        </dgm:presLayoutVars>
      </dgm:prSet>
      <dgm:spPr/>
      <dgm:t>
        <a:bodyPr/>
        <a:lstStyle/>
        <a:p>
          <a:endParaRPr lang="en-US"/>
        </a:p>
      </dgm:t>
    </dgm:pt>
    <dgm:pt modelId="{AA1E0240-7DCB-404D-B04A-C639CE3BF0ED}" type="pres">
      <dgm:prSet presAssocID="{C003E354-3E9A-4102-9481-7362AE87D29A}" presName="sibTrans" presStyleLbl="sibTrans2D1" presStyleIdx="3" presStyleCnt="4"/>
      <dgm:spPr/>
      <dgm:t>
        <a:bodyPr/>
        <a:lstStyle/>
        <a:p>
          <a:endParaRPr lang="en-US"/>
        </a:p>
      </dgm:t>
    </dgm:pt>
    <dgm:pt modelId="{8D184BCF-F022-433E-A757-BC86C327DEEA}" type="pres">
      <dgm:prSet presAssocID="{C003E354-3E9A-4102-9481-7362AE87D29A}" presName="connectorText" presStyleLbl="sibTrans2D1" presStyleIdx="3" presStyleCnt="4"/>
      <dgm:spPr/>
      <dgm:t>
        <a:bodyPr/>
        <a:lstStyle/>
        <a:p>
          <a:endParaRPr lang="en-US"/>
        </a:p>
      </dgm:t>
    </dgm:pt>
  </dgm:ptLst>
  <dgm:cxnLst>
    <dgm:cxn modelId="{73A69628-C3B1-4355-8AB5-66CDC428E7BB}" srcId="{4E62FD4D-1D1B-425B-9942-4BB4E324A6F2}" destId="{5BAA2EE8-2B2A-4592-BCA9-99852C287531}" srcOrd="1" destOrd="0" parTransId="{FFF448B0-E2FB-4910-B33D-F6A06EF7C217}" sibTransId="{41A093FD-C64D-415A-8EAB-CC0C54F49DA3}"/>
    <dgm:cxn modelId="{CF7FE6EB-FBAA-49C8-A920-C25D5AF111B6}" type="presOf" srcId="{A906E690-D9F1-45E0-9960-72FA4808C433}" destId="{EA7DF0F5-8403-4CE3-8C4D-13731B17553A}" srcOrd="1" destOrd="0" presId="urn:microsoft.com/office/officeart/2005/8/layout/cycle2"/>
    <dgm:cxn modelId="{7185AC76-D79C-4942-8585-67748AF134CB}" type="presOf" srcId="{4E62FD4D-1D1B-425B-9942-4BB4E324A6F2}" destId="{B529C085-8FE4-4473-9277-80585720D3A2}" srcOrd="0" destOrd="0" presId="urn:microsoft.com/office/officeart/2005/8/layout/cycle2"/>
    <dgm:cxn modelId="{2727F257-D3AC-4685-9048-0F710AF84F24}" type="presOf" srcId="{E6D0EBBF-253C-45EA-981D-6625AF7A703B}" destId="{A5FB620C-F6C4-494F-80D6-3A9642C09034}" srcOrd="0" destOrd="0" presId="urn:microsoft.com/office/officeart/2005/8/layout/cycle2"/>
    <dgm:cxn modelId="{C63781FD-CDD2-4BD3-BB5D-34176CCBAF54}" type="presOf" srcId="{30CEDEFE-23F4-4271-ACF0-1C4D2C031DB5}" destId="{CD7AC4B3-B4B7-4829-A651-4F4DB5725A09}" srcOrd="0" destOrd="0" presId="urn:microsoft.com/office/officeart/2005/8/layout/cycle2"/>
    <dgm:cxn modelId="{89669C14-9104-4B5E-9687-89889F8ED9E5}" type="presOf" srcId="{C003E354-3E9A-4102-9481-7362AE87D29A}" destId="{8D184BCF-F022-433E-A757-BC86C327DEEA}" srcOrd="1" destOrd="0" presId="urn:microsoft.com/office/officeart/2005/8/layout/cycle2"/>
    <dgm:cxn modelId="{0F47B34D-4547-4F35-B81A-93FB379D4548}" type="presOf" srcId="{8A03A189-02D6-441F-A012-F23496513453}" destId="{4F2AFF1D-1943-4B0C-892D-D142B51021EC}" srcOrd="1" destOrd="0" presId="urn:microsoft.com/office/officeart/2005/8/layout/cycle2"/>
    <dgm:cxn modelId="{173AB1BF-63E1-47DB-9349-DA65BFE6346F}" type="presOf" srcId="{A906E690-D9F1-45E0-9960-72FA4808C433}" destId="{5CA1333A-784B-4EC4-B73F-8E733EE57021}" srcOrd="0" destOrd="0" presId="urn:microsoft.com/office/officeart/2005/8/layout/cycle2"/>
    <dgm:cxn modelId="{D7252850-21CB-40AA-8FC6-748BB812C3F8}" type="presOf" srcId="{C003E354-3E9A-4102-9481-7362AE87D29A}" destId="{AA1E0240-7DCB-404D-B04A-C639CE3BF0ED}" srcOrd="0" destOrd="0" presId="urn:microsoft.com/office/officeart/2005/8/layout/cycle2"/>
    <dgm:cxn modelId="{456BB5FC-4D30-446B-8A3A-6CF165670A61}" type="presOf" srcId="{3145063D-6300-4A4D-A423-1E558EC1A3A7}" destId="{40778FD5-B7CE-477F-8EC6-FC7DEE84A909}" srcOrd="0" destOrd="0" presId="urn:microsoft.com/office/officeart/2005/8/layout/cycle2"/>
    <dgm:cxn modelId="{B4FCE032-FC1B-4C54-A7EB-A88E88C9306F}" type="presOf" srcId="{8A03A189-02D6-441F-A012-F23496513453}" destId="{4EAC4432-5342-4E2F-8985-6A54A368448E}" srcOrd="0" destOrd="0" presId="urn:microsoft.com/office/officeart/2005/8/layout/cycle2"/>
    <dgm:cxn modelId="{313E0B99-FB07-4242-89C4-1A1CF0DC4ECF}" type="presOf" srcId="{41A093FD-C64D-415A-8EAB-CC0C54F49DA3}" destId="{1A62A57E-3886-4856-88E6-798F0D50CAEF}" srcOrd="0" destOrd="0" presId="urn:microsoft.com/office/officeart/2005/8/layout/cycle2"/>
    <dgm:cxn modelId="{F5E55BE2-EB6B-408F-85D6-52F0C5E9B0C0}" type="presOf" srcId="{41A093FD-C64D-415A-8EAB-CC0C54F49DA3}" destId="{E1A92E9D-B34E-4B25-ADFE-E95CDCC6EAE8}" srcOrd="1" destOrd="0" presId="urn:microsoft.com/office/officeart/2005/8/layout/cycle2"/>
    <dgm:cxn modelId="{37B383E9-0425-436C-B554-19DE47C36DB6}" srcId="{4E62FD4D-1D1B-425B-9942-4BB4E324A6F2}" destId="{E6D0EBBF-253C-45EA-981D-6625AF7A703B}" srcOrd="2" destOrd="0" parTransId="{50AC2D4F-3E52-4A47-9898-3B3BE4F0824C}" sibTransId="{8A03A189-02D6-441F-A012-F23496513453}"/>
    <dgm:cxn modelId="{16995CFD-A2C8-4F82-9BDD-00434EF21269}" srcId="{4E62FD4D-1D1B-425B-9942-4BB4E324A6F2}" destId="{30CEDEFE-23F4-4271-ACF0-1C4D2C031DB5}" srcOrd="0" destOrd="0" parTransId="{F0774552-F0BC-4307-B242-EE1E25367CEC}" sibTransId="{A906E690-D9F1-45E0-9960-72FA4808C433}"/>
    <dgm:cxn modelId="{0D9E9169-962E-4716-9E31-B328F8781868}" srcId="{4E62FD4D-1D1B-425B-9942-4BB4E324A6F2}" destId="{3145063D-6300-4A4D-A423-1E558EC1A3A7}" srcOrd="3" destOrd="0" parTransId="{B830302E-7114-4A56-AE79-FCF88E96936F}" sibTransId="{C003E354-3E9A-4102-9481-7362AE87D29A}"/>
    <dgm:cxn modelId="{727F4167-2765-4812-8285-0613485C53B2}" type="presOf" srcId="{5BAA2EE8-2B2A-4592-BCA9-99852C287531}" destId="{D542DF5B-04B5-455C-9CE6-CE0E969FC583}" srcOrd="0" destOrd="0" presId="urn:microsoft.com/office/officeart/2005/8/layout/cycle2"/>
    <dgm:cxn modelId="{3F656880-DA8A-4DF2-B6D7-FF2DF470FFE0}" type="presParOf" srcId="{B529C085-8FE4-4473-9277-80585720D3A2}" destId="{CD7AC4B3-B4B7-4829-A651-4F4DB5725A09}" srcOrd="0" destOrd="0" presId="urn:microsoft.com/office/officeart/2005/8/layout/cycle2"/>
    <dgm:cxn modelId="{A9205CAC-C033-4CDC-AFA8-ED1D21F52419}" type="presParOf" srcId="{B529C085-8FE4-4473-9277-80585720D3A2}" destId="{5CA1333A-784B-4EC4-B73F-8E733EE57021}" srcOrd="1" destOrd="0" presId="urn:microsoft.com/office/officeart/2005/8/layout/cycle2"/>
    <dgm:cxn modelId="{30B4B666-A237-40D6-9294-46A9170AEB3F}" type="presParOf" srcId="{5CA1333A-784B-4EC4-B73F-8E733EE57021}" destId="{EA7DF0F5-8403-4CE3-8C4D-13731B17553A}" srcOrd="0" destOrd="0" presId="urn:microsoft.com/office/officeart/2005/8/layout/cycle2"/>
    <dgm:cxn modelId="{E9157894-5D88-47AC-AEC4-600E2EBE34E1}" type="presParOf" srcId="{B529C085-8FE4-4473-9277-80585720D3A2}" destId="{D542DF5B-04B5-455C-9CE6-CE0E969FC583}" srcOrd="2" destOrd="0" presId="urn:microsoft.com/office/officeart/2005/8/layout/cycle2"/>
    <dgm:cxn modelId="{DE6EB3E6-6DD3-4201-AD03-CA5277F839E3}" type="presParOf" srcId="{B529C085-8FE4-4473-9277-80585720D3A2}" destId="{1A62A57E-3886-4856-88E6-798F0D50CAEF}" srcOrd="3" destOrd="0" presId="urn:microsoft.com/office/officeart/2005/8/layout/cycle2"/>
    <dgm:cxn modelId="{06CD142C-A482-477E-922A-C181ADEE3AE1}" type="presParOf" srcId="{1A62A57E-3886-4856-88E6-798F0D50CAEF}" destId="{E1A92E9D-B34E-4B25-ADFE-E95CDCC6EAE8}" srcOrd="0" destOrd="0" presId="urn:microsoft.com/office/officeart/2005/8/layout/cycle2"/>
    <dgm:cxn modelId="{1A3EFC93-3788-4979-8091-0099430689EA}" type="presParOf" srcId="{B529C085-8FE4-4473-9277-80585720D3A2}" destId="{A5FB620C-F6C4-494F-80D6-3A9642C09034}" srcOrd="4" destOrd="0" presId="urn:microsoft.com/office/officeart/2005/8/layout/cycle2"/>
    <dgm:cxn modelId="{577B0645-949A-4262-87A0-91273733D393}" type="presParOf" srcId="{B529C085-8FE4-4473-9277-80585720D3A2}" destId="{4EAC4432-5342-4E2F-8985-6A54A368448E}" srcOrd="5" destOrd="0" presId="urn:microsoft.com/office/officeart/2005/8/layout/cycle2"/>
    <dgm:cxn modelId="{959B7734-F59B-4CD3-8D53-D890385F613F}" type="presParOf" srcId="{4EAC4432-5342-4E2F-8985-6A54A368448E}" destId="{4F2AFF1D-1943-4B0C-892D-D142B51021EC}" srcOrd="0" destOrd="0" presId="urn:microsoft.com/office/officeart/2005/8/layout/cycle2"/>
    <dgm:cxn modelId="{CEC2921B-7BA2-4A7E-9937-B7FFC9771BDE}" type="presParOf" srcId="{B529C085-8FE4-4473-9277-80585720D3A2}" destId="{40778FD5-B7CE-477F-8EC6-FC7DEE84A909}" srcOrd="6" destOrd="0" presId="urn:microsoft.com/office/officeart/2005/8/layout/cycle2"/>
    <dgm:cxn modelId="{44D7817F-F049-47F5-812F-27DD7945A2F4}" type="presParOf" srcId="{B529C085-8FE4-4473-9277-80585720D3A2}" destId="{AA1E0240-7DCB-404D-B04A-C639CE3BF0ED}" srcOrd="7" destOrd="0" presId="urn:microsoft.com/office/officeart/2005/8/layout/cycle2"/>
    <dgm:cxn modelId="{5E75820C-9987-4820-AB43-3BAE9DFB940B}" type="presParOf" srcId="{AA1E0240-7DCB-404D-B04A-C639CE3BF0ED}" destId="{8D184BCF-F022-433E-A757-BC86C327DEEA}"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10B3E9-2F3B-4505-B716-762001AB3526}" type="doc">
      <dgm:prSet loTypeId="urn:microsoft.com/office/officeart/2005/8/layout/cycle2" loCatId="cycle" qsTypeId="urn:microsoft.com/office/officeart/2005/8/quickstyle/simple1" qsCatId="simple" csTypeId="urn:microsoft.com/office/officeart/2005/8/colors/colorful1" csCatId="colorful" phldr="1"/>
      <dgm:spPr/>
      <dgm:t>
        <a:bodyPr/>
        <a:lstStyle/>
        <a:p>
          <a:endParaRPr lang="en-US"/>
        </a:p>
      </dgm:t>
    </dgm:pt>
    <dgm:pt modelId="{71002F20-8BCD-4763-B424-6A7176667438}">
      <dgm:prSet phldrT="[Text]"/>
      <dgm:spPr/>
      <dgm:t>
        <a:bodyPr/>
        <a:lstStyle/>
        <a:p>
          <a:r>
            <a:rPr lang="fa-IR" dirty="0" smtClean="0">
              <a:cs typeface="B Titr" panose="00000700000000000000" pitchFamily="2" charset="-78"/>
            </a:rPr>
            <a:t>نظامی</a:t>
          </a:r>
          <a:endParaRPr lang="en-US" dirty="0">
            <a:cs typeface="B Titr" panose="00000700000000000000" pitchFamily="2" charset="-78"/>
          </a:endParaRPr>
        </a:p>
      </dgm:t>
    </dgm:pt>
    <dgm:pt modelId="{FFDB4FD6-9337-4EEB-9700-F1A8457A7D3A}" type="parTrans" cxnId="{C95D1B43-9157-41E0-B885-3E291A11664F}">
      <dgm:prSet/>
      <dgm:spPr/>
      <dgm:t>
        <a:bodyPr/>
        <a:lstStyle/>
        <a:p>
          <a:endParaRPr lang="en-US"/>
        </a:p>
      </dgm:t>
    </dgm:pt>
    <dgm:pt modelId="{B08B74E9-04DC-4D1D-A02A-A0E0C3BB64D9}" type="sibTrans" cxnId="{C95D1B43-9157-41E0-B885-3E291A11664F}">
      <dgm:prSet/>
      <dgm:spPr/>
      <dgm:t>
        <a:bodyPr/>
        <a:lstStyle/>
        <a:p>
          <a:endParaRPr lang="en-US"/>
        </a:p>
      </dgm:t>
    </dgm:pt>
    <dgm:pt modelId="{6AE9B976-0EED-4319-85F4-298CBFBAB121}">
      <dgm:prSet phldrT="[Text]"/>
      <dgm:spPr/>
      <dgm:t>
        <a:bodyPr/>
        <a:lstStyle/>
        <a:p>
          <a:r>
            <a:rPr lang="fa-IR" dirty="0" smtClean="0">
              <a:cs typeface="B Titr" panose="00000700000000000000" pitchFamily="2" charset="-78"/>
            </a:rPr>
            <a:t>علمی</a:t>
          </a:r>
          <a:endParaRPr lang="en-US" dirty="0">
            <a:cs typeface="B Titr" panose="00000700000000000000" pitchFamily="2" charset="-78"/>
          </a:endParaRPr>
        </a:p>
      </dgm:t>
    </dgm:pt>
    <dgm:pt modelId="{2197B371-67FF-4B73-AB61-6779E43F8288}" type="parTrans" cxnId="{DFBC77EA-19E2-4240-800B-1A25DF6A3C7F}">
      <dgm:prSet/>
      <dgm:spPr/>
      <dgm:t>
        <a:bodyPr/>
        <a:lstStyle/>
        <a:p>
          <a:endParaRPr lang="en-US"/>
        </a:p>
      </dgm:t>
    </dgm:pt>
    <dgm:pt modelId="{02543000-4EBC-450B-89B5-A524D6D994F9}" type="sibTrans" cxnId="{DFBC77EA-19E2-4240-800B-1A25DF6A3C7F}">
      <dgm:prSet/>
      <dgm:spPr/>
      <dgm:t>
        <a:bodyPr/>
        <a:lstStyle/>
        <a:p>
          <a:endParaRPr lang="en-US"/>
        </a:p>
      </dgm:t>
    </dgm:pt>
    <dgm:pt modelId="{1A03E436-99B2-4BF4-B8E3-CE2199819137}">
      <dgm:prSet phldrT="[Text]"/>
      <dgm:spPr/>
      <dgm:t>
        <a:bodyPr/>
        <a:lstStyle/>
        <a:p>
          <a:r>
            <a:rPr lang="fa-IR" dirty="0" smtClean="0">
              <a:cs typeface="B Titr" panose="00000700000000000000" pitchFamily="2" charset="-78"/>
            </a:rPr>
            <a:t>سرگرمی</a:t>
          </a:r>
          <a:endParaRPr lang="en-US" dirty="0">
            <a:cs typeface="B Titr" panose="00000700000000000000" pitchFamily="2" charset="-78"/>
          </a:endParaRPr>
        </a:p>
      </dgm:t>
    </dgm:pt>
    <dgm:pt modelId="{2267FB19-E6DE-4470-BD8F-451DBB03FB79}" type="parTrans" cxnId="{544E3159-6160-4427-8598-7DA167ACCA49}">
      <dgm:prSet/>
      <dgm:spPr/>
      <dgm:t>
        <a:bodyPr/>
        <a:lstStyle/>
        <a:p>
          <a:endParaRPr lang="en-US"/>
        </a:p>
      </dgm:t>
    </dgm:pt>
    <dgm:pt modelId="{EF72EB37-3D0F-421C-946B-EA2BF9DB4415}" type="sibTrans" cxnId="{544E3159-6160-4427-8598-7DA167ACCA49}">
      <dgm:prSet/>
      <dgm:spPr/>
      <dgm:t>
        <a:bodyPr/>
        <a:lstStyle/>
        <a:p>
          <a:endParaRPr lang="en-US"/>
        </a:p>
      </dgm:t>
    </dgm:pt>
    <dgm:pt modelId="{1F9BD3F5-EF14-47C4-9392-7C1D285ABF30}" type="pres">
      <dgm:prSet presAssocID="{D110B3E9-2F3B-4505-B716-762001AB3526}" presName="cycle" presStyleCnt="0">
        <dgm:presLayoutVars>
          <dgm:dir/>
          <dgm:resizeHandles val="exact"/>
        </dgm:presLayoutVars>
      </dgm:prSet>
      <dgm:spPr/>
      <dgm:t>
        <a:bodyPr/>
        <a:lstStyle/>
        <a:p>
          <a:endParaRPr lang="en-US"/>
        </a:p>
      </dgm:t>
    </dgm:pt>
    <dgm:pt modelId="{DE033676-429F-47C3-8F48-A0ADCE438FDE}" type="pres">
      <dgm:prSet presAssocID="{71002F20-8BCD-4763-B424-6A7176667438}" presName="node" presStyleLbl="node1" presStyleIdx="0" presStyleCnt="3">
        <dgm:presLayoutVars>
          <dgm:bulletEnabled val="1"/>
        </dgm:presLayoutVars>
      </dgm:prSet>
      <dgm:spPr/>
      <dgm:t>
        <a:bodyPr/>
        <a:lstStyle/>
        <a:p>
          <a:endParaRPr lang="en-US"/>
        </a:p>
      </dgm:t>
    </dgm:pt>
    <dgm:pt modelId="{13E8C059-79F7-4D5E-8EF9-BF83E6C4BB34}" type="pres">
      <dgm:prSet presAssocID="{B08B74E9-04DC-4D1D-A02A-A0E0C3BB64D9}" presName="sibTrans" presStyleLbl="sibTrans2D1" presStyleIdx="0" presStyleCnt="3"/>
      <dgm:spPr/>
      <dgm:t>
        <a:bodyPr/>
        <a:lstStyle/>
        <a:p>
          <a:endParaRPr lang="en-US"/>
        </a:p>
      </dgm:t>
    </dgm:pt>
    <dgm:pt modelId="{D7AD674B-ACA4-444D-A3CC-B86753AA1997}" type="pres">
      <dgm:prSet presAssocID="{B08B74E9-04DC-4D1D-A02A-A0E0C3BB64D9}" presName="connectorText" presStyleLbl="sibTrans2D1" presStyleIdx="0" presStyleCnt="3"/>
      <dgm:spPr/>
      <dgm:t>
        <a:bodyPr/>
        <a:lstStyle/>
        <a:p>
          <a:endParaRPr lang="en-US"/>
        </a:p>
      </dgm:t>
    </dgm:pt>
    <dgm:pt modelId="{A077B14D-01CD-48FF-849D-A9782FB0A6B9}" type="pres">
      <dgm:prSet presAssocID="{6AE9B976-0EED-4319-85F4-298CBFBAB121}" presName="node" presStyleLbl="node1" presStyleIdx="1" presStyleCnt="3">
        <dgm:presLayoutVars>
          <dgm:bulletEnabled val="1"/>
        </dgm:presLayoutVars>
      </dgm:prSet>
      <dgm:spPr/>
      <dgm:t>
        <a:bodyPr/>
        <a:lstStyle/>
        <a:p>
          <a:endParaRPr lang="en-US"/>
        </a:p>
      </dgm:t>
    </dgm:pt>
    <dgm:pt modelId="{B50D0CFA-D27F-449D-89AD-2E071B6EF3A1}" type="pres">
      <dgm:prSet presAssocID="{02543000-4EBC-450B-89B5-A524D6D994F9}" presName="sibTrans" presStyleLbl="sibTrans2D1" presStyleIdx="1" presStyleCnt="3"/>
      <dgm:spPr/>
      <dgm:t>
        <a:bodyPr/>
        <a:lstStyle/>
        <a:p>
          <a:endParaRPr lang="en-US"/>
        </a:p>
      </dgm:t>
    </dgm:pt>
    <dgm:pt modelId="{F1CAB5F3-78BC-4648-A8B5-AE60C4809D12}" type="pres">
      <dgm:prSet presAssocID="{02543000-4EBC-450B-89B5-A524D6D994F9}" presName="connectorText" presStyleLbl="sibTrans2D1" presStyleIdx="1" presStyleCnt="3"/>
      <dgm:spPr/>
      <dgm:t>
        <a:bodyPr/>
        <a:lstStyle/>
        <a:p>
          <a:endParaRPr lang="en-US"/>
        </a:p>
      </dgm:t>
    </dgm:pt>
    <dgm:pt modelId="{2F967FB5-D4BD-4494-A6DC-728FCF12B185}" type="pres">
      <dgm:prSet presAssocID="{1A03E436-99B2-4BF4-B8E3-CE2199819137}" presName="node" presStyleLbl="node1" presStyleIdx="2" presStyleCnt="3">
        <dgm:presLayoutVars>
          <dgm:bulletEnabled val="1"/>
        </dgm:presLayoutVars>
      </dgm:prSet>
      <dgm:spPr/>
      <dgm:t>
        <a:bodyPr/>
        <a:lstStyle/>
        <a:p>
          <a:endParaRPr lang="en-US"/>
        </a:p>
      </dgm:t>
    </dgm:pt>
    <dgm:pt modelId="{4C95889A-C8E2-45AD-BBD1-97E35B79738E}" type="pres">
      <dgm:prSet presAssocID="{EF72EB37-3D0F-421C-946B-EA2BF9DB4415}" presName="sibTrans" presStyleLbl="sibTrans2D1" presStyleIdx="2" presStyleCnt="3"/>
      <dgm:spPr/>
      <dgm:t>
        <a:bodyPr/>
        <a:lstStyle/>
        <a:p>
          <a:endParaRPr lang="en-US"/>
        </a:p>
      </dgm:t>
    </dgm:pt>
    <dgm:pt modelId="{DB0D1B14-44EA-42EF-9A7A-CB82A078ECA7}" type="pres">
      <dgm:prSet presAssocID="{EF72EB37-3D0F-421C-946B-EA2BF9DB4415}" presName="connectorText" presStyleLbl="sibTrans2D1" presStyleIdx="2" presStyleCnt="3"/>
      <dgm:spPr/>
      <dgm:t>
        <a:bodyPr/>
        <a:lstStyle/>
        <a:p>
          <a:endParaRPr lang="en-US"/>
        </a:p>
      </dgm:t>
    </dgm:pt>
  </dgm:ptLst>
  <dgm:cxnLst>
    <dgm:cxn modelId="{316BC085-BC8B-4B59-85CF-65A263590814}" type="presOf" srcId="{EF72EB37-3D0F-421C-946B-EA2BF9DB4415}" destId="{4C95889A-C8E2-45AD-BBD1-97E35B79738E}" srcOrd="0" destOrd="0" presId="urn:microsoft.com/office/officeart/2005/8/layout/cycle2"/>
    <dgm:cxn modelId="{EFD7FF64-2C6E-4A12-9EFA-A261B39B7B02}" type="presOf" srcId="{6AE9B976-0EED-4319-85F4-298CBFBAB121}" destId="{A077B14D-01CD-48FF-849D-A9782FB0A6B9}" srcOrd="0" destOrd="0" presId="urn:microsoft.com/office/officeart/2005/8/layout/cycle2"/>
    <dgm:cxn modelId="{FF05E1EC-4EB4-4827-9FA5-98BEEE04FC06}" type="presOf" srcId="{1A03E436-99B2-4BF4-B8E3-CE2199819137}" destId="{2F967FB5-D4BD-4494-A6DC-728FCF12B185}" srcOrd="0" destOrd="0" presId="urn:microsoft.com/office/officeart/2005/8/layout/cycle2"/>
    <dgm:cxn modelId="{43187A2C-371A-4CB3-AE06-F059177D618B}" type="presOf" srcId="{B08B74E9-04DC-4D1D-A02A-A0E0C3BB64D9}" destId="{13E8C059-79F7-4D5E-8EF9-BF83E6C4BB34}" srcOrd="0" destOrd="0" presId="urn:microsoft.com/office/officeart/2005/8/layout/cycle2"/>
    <dgm:cxn modelId="{9DECD945-3912-4672-804F-2FFA98D754C5}" type="presOf" srcId="{71002F20-8BCD-4763-B424-6A7176667438}" destId="{DE033676-429F-47C3-8F48-A0ADCE438FDE}" srcOrd="0" destOrd="0" presId="urn:microsoft.com/office/officeart/2005/8/layout/cycle2"/>
    <dgm:cxn modelId="{2A918D5E-1ABC-490E-B88B-FE23DE371102}" type="presOf" srcId="{02543000-4EBC-450B-89B5-A524D6D994F9}" destId="{B50D0CFA-D27F-449D-89AD-2E071B6EF3A1}" srcOrd="0" destOrd="0" presId="urn:microsoft.com/office/officeart/2005/8/layout/cycle2"/>
    <dgm:cxn modelId="{EE37CE32-ED7C-4EAE-8949-7C13043B8AB0}" type="presOf" srcId="{D110B3E9-2F3B-4505-B716-762001AB3526}" destId="{1F9BD3F5-EF14-47C4-9392-7C1D285ABF30}" srcOrd="0" destOrd="0" presId="urn:microsoft.com/office/officeart/2005/8/layout/cycle2"/>
    <dgm:cxn modelId="{544E3159-6160-4427-8598-7DA167ACCA49}" srcId="{D110B3E9-2F3B-4505-B716-762001AB3526}" destId="{1A03E436-99B2-4BF4-B8E3-CE2199819137}" srcOrd="2" destOrd="0" parTransId="{2267FB19-E6DE-4470-BD8F-451DBB03FB79}" sibTransId="{EF72EB37-3D0F-421C-946B-EA2BF9DB4415}"/>
    <dgm:cxn modelId="{C26805E0-1FF0-4D6F-B402-15CE894941E7}" type="presOf" srcId="{EF72EB37-3D0F-421C-946B-EA2BF9DB4415}" destId="{DB0D1B14-44EA-42EF-9A7A-CB82A078ECA7}" srcOrd="1" destOrd="0" presId="urn:microsoft.com/office/officeart/2005/8/layout/cycle2"/>
    <dgm:cxn modelId="{C95D1B43-9157-41E0-B885-3E291A11664F}" srcId="{D110B3E9-2F3B-4505-B716-762001AB3526}" destId="{71002F20-8BCD-4763-B424-6A7176667438}" srcOrd="0" destOrd="0" parTransId="{FFDB4FD6-9337-4EEB-9700-F1A8457A7D3A}" sibTransId="{B08B74E9-04DC-4D1D-A02A-A0E0C3BB64D9}"/>
    <dgm:cxn modelId="{B54D4CCB-EC8F-450F-AE14-B6139EBA4925}" type="presOf" srcId="{B08B74E9-04DC-4D1D-A02A-A0E0C3BB64D9}" destId="{D7AD674B-ACA4-444D-A3CC-B86753AA1997}" srcOrd="1" destOrd="0" presId="urn:microsoft.com/office/officeart/2005/8/layout/cycle2"/>
    <dgm:cxn modelId="{DFBC77EA-19E2-4240-800B-1A25DF6A3C7F}" srcId="{D110B3E9-2F3B-4505-B716-762001AB3526}" destId="{6AE9B976-0EED-4319-85F4-298CBFBAB121}" srcOrd="1" destOrd="0" parTransId="{2197B371-67FF-4B73-AB61-6779E43F8288}" sibTransId="{02543000-4EBC-450B-89B5-A524D6D994F9}"/>
    <dgm:cxn modelId="{381A1885-2B18-4DBC-B062-405C19BD6E9D}" type="presOf" srcId="{02543000-4EBC-450B-89B5-A524D6D994F9}" destId="{F1CAB5F3-78BC-4648-A8B5-AE60C4809D12}" srcOrd="1" destOrd="0" presId="urn:microsoft.com/office/officeart/2005/8/layout/cycle2"/>
    <dgm:cxn modelId="{8EE520D9-5128-46E1-816C-AF7C3E3E542F}" type="presParOf" srcId="{1F9BD3F5-EF14-47C4-9392-7C1D285ABF30}" destId="{DE033676-429F-47C3-8F48-A0ADCE438FDE}" srcOrd="0" destOrd="0" presId="urn:microsoft.com/office/officeart/2005/8/layout/cycle2"/>
    <dgm:cxn modelId="{D50CF54A-1CD7-46E9-A4C5-F95B0D968C76}" type="presParOf" srcId="{1F9BD3F5-EF14-47C4-9392-7C1D285ABF30}" destId="{13E8C059-79F7-4D5E-8EF9-BF83E6C4BB34}" srcOrd="1" destOrd="0" presId="urn:microsoft.com/office/officeart/2005/8/layout/cycle2"/>
    <dgm:cxn modelId="{BB4FB3C7-7340-40A9-A678-FF7AAEE47031}" type="presParOf" srcId="{13E8C059-79F7-4D5E-8EF9-BF83E6C4BB34}" destId="{D7AD674B-ACA4-444D-A3CC-B86753AA1997}" srcOrd="0" destOrd="0" presId="urn:microsoft.com/office/officeart/2005/8/layout/cycle2"/>
    <dgm:cxn modelId="{41DDF42F-D738-42F7-9008-193D1761113F}" type="presParOf" srcId="{1F9BD3F5-EF14-47C4-9392-7C1D285ABF30}" destId="{A077B14D-01CD-48FF-849D-A9782FB0A6B9}" srcOrd="2" destOrd="0" presId="urn:microsoft.com/office/officeart/2005/8/layout/cycle2"/>
    <dgm:cxn modelId="{E621585E-3A16-4535-9037-6998E19C3E0F}" type="presParOf" srcId="{1F9BD3F5-EF14-47C4-9392-7C1D285ABF30}" destId="{B50D0CFA-D27F-449D-89AD-2E071B6EF3A1}" srcOrd="3" destOrd="0" presId="urn:microsoft.com/office/officeart/2005/8/layout/cycle2"/>
    <dgm:cxn modelId="{BFFACC5B-6C6A-4A9F-AAED-7FCA71955793}" type="presParOf" srcId="{B50D0CFA-D27F-449D-89AD-2E071B6EF3A1}" destId="{F1CAB5F3-78BC-4648-A8B5-AE60C4809D12}" srcOrd="0" destOrd="0" presId="urn:microsoft.com/office/officeart/2005/8/layout/cycle2"/>
    <dgm:cxn modelId="{B8D1431D-2267-40C3-B80C-5EA6CE09159A}" type="presParOf" srcId="{1F9BD3F5-EF14-47C4-9392-7C1D285ABF30}" destId="{2F967FB5-D4BD-4494-A6DC-728FCF12B185}" srcOrd="4" destOrd="0" presId="urn:microsoft.com/office/officeart/2005/8/layout/cycle2"/>
    <dgm:cxn modelId="{48659E19-66D8-4391-B953-28C0688438AE}" type="presParOf" srcId="{1F9BD3F5-EF14-47C4-9392-7C1D285ABF30}" destId="{4C95889A-C8E2-45AD-BBD1-97E35B79738E}" srcOrd="5" destOrd="0" presId="urn:microsoft.com/office/officeart/2005/8/layout/cycle2"/>
    <dgm:cxn modelId="{211217A2-AC12-4A0F-B358-3E851C217879}" type="presParOf" srcId="{4C95889A-C8E2-45AD-BBD1-97E35B79738E}" destId="{DB0D1B14-44EA-42EF-9A7A-CB82A078ECA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81524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90115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9378578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368319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5083142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461064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901218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2493355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709025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29889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35212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4/28/2018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090304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4/28/2018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551107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778836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6879145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184973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4/28/2018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55580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smtClean="0"/>
              <a:t>4/28/2018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273292087"/>
      </p:ext>
    </p:extLst>
  </p:cSld>
  <p:clrMap bg1="dk1" tx1="lt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4" Type="http://schemas.openxmlformats.org/officeDocument/2006/relationships/image" Target="../media/image19.jpg"/></Relationships>
</file>

<file path=ppt/slides/_rels/slide2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491801"/>
            <a:ext cx="8825658" cy="1453800"/>
          </a:xfrm>
        </p:spPr>
        <p:txBody>
          <a:bodyPr/>
          <a:lstStyle/>
          <a:p>
            <a:pPr algn="ctr"/>
            <a:r>
              <a:rPr lang="fa-IR" dirty="0" smtClean="0">
                <a:cs typeface="B Titr" panose="00000700000000000000" pitchFamily="2" charset="-78"/>
              </a:rPr>
              <a:t>بسم الله الرحمن الرحیم</a:t>
            </a:r>
            <a:endParaRPr lang="en-US" dirty="0">
              <a:cs typeface="B Titr" panose="00000700000000000000" pitchFamily="2" charset="-78"/>
            </a:endParaRPr>
          </a:p>
        </p:txBody>
      </p:sp>
      <p:sp>
        <p:nvSpPr>
          <p:cNvPr id="3" name="Subtitle 2"/>
          <p:cNvSpPr>
            <a:spLocks noGrp="1"/>
          </p:cNvSpPr>
          <p:nvPr>
            <p:ph type="subTitle" idx="1"/>
          </p:nvPr>
        </p:nvSpPr>
        <p:spPr>
          <a:xfrm>
            <a:off x="1154955" y="4737600"/>
            <a:ext cx="8825658" cy="928800"/>
          </a:xfrm>
        </p:spPr>
        <p:txBody>
          <a:bodyPr>
            <a:normAutofit/>
          </a:bodyPr>
          <a:lstStyle/>
          <a:p>
            <a:pPr algn="ctr"/>
            <a:r>
              <a:rPr lang="fa-IR" dirty="0" smtClean="0">
                <a:cs typeface="B Titr" panose="00000700000000000000" pitchFamily="2" charset="-78"/>
              </a:rPr>
              <a:t>نظام جامع آموزش هماهنگ (نجاه)</a:t>
            </a:r>
          </a:p>
          <a:p>
            <a:pPr algn="ctr" rtl="1"/>
            <a:r>
              <a:rPr lang="en-US" dirty="0" smtClean="0">
                <a:cs typeface="B Titr" panose="00000700000000000000" pitchFamily="2" charset="-78"/>
              </a:rPr>
              <a:t>NejahEDU.IR</a:t>
            </a:r>
            <a:endParaRPr lang="en-US" dirty="0">
              <a:cs typeface="B Titr" panose="00000700000000000000" pitchFamily="2" charset="-78"/>
            </a:endParaRPr>
          </a:p>
        </p:txBody>
      </p:sp>
    </p:spTree>
    <p:extLst>
      <p:ext uri="{BB962C8B-B14F-4D97-AF65-F5344CB8AC3E}">
        <p14:creationId xmlns:p14="http://schemas.microsoft.com/office/powerpoint/2010/main" val="1939304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ابزار</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0" indent="0" algn="just" rtl="1">
              <a:buNone/>
            </a:pPr>
            <a:r>
              <a:rPr lang="fa-IR" dirty="0">
                <a:cs typeface="B Nazanin" panose="00000400000000000000" pitchFamily="2" charset="-78"/>
              </a:rPr>
              <a:t>منظور از ابزار لزوما ساخت </a:t>
            </a:r>
            <a:r>
              <a:rPr lang="fa-IR" dirty="0" smtClean="0">
                <a:cs typeface="B Nazanin" panose="00000400000000000000" pitchFamily="2" charset="-78"/>
              </a:rPr>
              <a:t>محیط ویژه توسعه یک محصول نیست </a:t>
            </a:r>
            <a:r>
              <a:rPr lang="fa-IR" dirty="0">
                <a:cs typeface="B Nazanin" panose="00000400000000000000" pitchFamily="2" charset="-78"/>
              </a:rPr>
              <a:t>بلکه توسعه یک بستر کد باز برای آغاز، رشد و نمو نیروی تازه کار و نیمه حرفه ای است که علاوه بر رشد این نیروها و زمینه سازی برای تربیت نیروی متخصص شرایطی را برای پیشروی در حوزه گرافیک رایانه ای نیز فراهم می کند و از این ابزار می توان خروجی های </a:t>
            </a:r>
            <a:r>
              <a:rPr lang="fa-IR" dirty="0" smtClean="0">
                <a:cs typeface="B Nazanin" panose="00000400000000000000" pitchFamily="2" charset="-78"/>
              </a:rPr>
              <a:t>متعدد گرفت و از آن مهمتر نیروی انسانی در بستر کد تجربه پیدا می کند و از سوی دیگر کد به مرور پیشرفت می کند و تبدیل به یک محصول قابل اعتنا می شود که در گذر زمان توسعه یافته است.</a:t>
            </a:r>
            <a:endParaRPr lang="fa-IR" dirty="0">
              <a:cs typeface="B Nazanin" panose="00000400000000000000" pitchFamily="2" charset="-78"/>
            </a:endParaRPr>
          </a:p>
        </p:txBody>
      </p:sp>
    </p:spTree>
    <p:extLst>
      <p:ext uri="{BB962C8B-B14F-4D97-AF65-F5344CB8AC3E}">
        <p14:creationId xmlns:p14="http://schemas.microsoft.com/office/powerpoint/2010/main" val="7367432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ادبیات و راهبرد</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0" indent="0" algn="just" rtl="1">
              <a:buNone/>
            </a:pPr>
            <a:r>
              <a:rPr lang="fa-IR" dirty="0" smtClean="0">
                <a:cs typeface="B Nazanin" panose="00000400000000000000" pitchFamily="2" charset="-78"/>
              </a:rPr>
              <a:t>در کنار سه گانه مطرح شده یعنی : ابزار، نیروی انسانی و مرجع علمی، نقشه راه عنصری بسیار تاثیرگذار و حلقه مفقوده و متصل کننده این سه مولفه به یکدیگر است، راهبرد نقشه راه کلی را تبیین می کند و ادبیات کارکردها و نقش آفرینی هر یک از محصولات در زندگی را مشخص می کند که بدون این دو عنصر هیچ یک از سه گانه مطرح شده ابزار، مرجع علمی و نیروی انسانی کمترین فایده ای نخواهند داشت. </a:t>
            </a:r>
            <a:endParaRPr lang="fa-IR" dirty="0">
              <a:cs typeface="B Nazanin" panose="00000400000000000000" pitchFamily="2" charset="-78"/>
            </a:endParaRPr>
          </a:p>
        </p:txBody>
      </p:sp>
    </p:spTree>
    <p:extLst>
      <p:ext uri="{BB962C8B-B14F-4D97-AF65-F5344CB8AC3E}">
        <p14:creationId xmlns:p14="http://schemas.microsoft.com/office/powerpoint/2010/main" val="3606871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491801"/>
            <a:ext cx="8825658" cy="1453800"/>
          </a:xfrm>
        </p:spPr>
        <p:txBody>
          <a:bodyPr/>
          <a:lstStyle/>
          <a:p>
            <a:pPr algn="ctr"/>
            <a:r>
              <a:rPr lang="fa-IR" dirty="0" smtClean="0">
                <a:cs typeface="B Titr" panose="00000700000000000000" pitchFamily="2" charset="-78"/>
              </a:rPr>
              <a:t>بخش دوم دانش</a:t>
            </a:r>
            <a:endParaRPr lang="en-US" dirty="0">
              <a:cs typeface="B Titr" panose="00000700000000000000" pitchFamily="2" charset="-78"/>
            </a:endParaRPr>
          </a:p>
        </p:txBody>
      </p:sp>
    </p:spTree>
    <p:extLst>
      <p:ext uri="{BB962C8B-B14F-4D97-AF65-F5344CB8AC3E}">
        <p14:creationId xmlns:p14="http://schemas.microsoft.com/office/powerpoint/2010/main" val="4242141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812718"/>
            <a:ext cx="9404723" cy="821682"/>
          </a:xfrm>
        </p:spPr>
        <p:txBody>
          <a:bodyPr/>
          <a:lstStyle/>
          <a:p>
            <a:pPr algn="r" rtl="1"/>
            <a:r>
              <a:rPr lang="fa-IR" sz="4000" dirty="0" smtClean="0">
                <a:cs typeface="B Titr" panose="00000700000000000000" pitchFamily="2" charset="-78"/>
              </a:rPr>
              <a:t>فن یا فناوری | </a:t>
            </a:r>
            <a:r>
              <a:rPr lang="en-US" sz="4000" dirty="0" smtClean="0">
                <a:cs typeface="B Titr" panose="00000700000000000000" pitchFamily="2" charset="-78"/>
              </a:rPr>
              <a:t>Technology Or Technique</a:t>
            </a:r>
            <a:endParaRPr lang="en-US" sz="4000"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smtClean="0">
                <a:cs typeface="B Nazanin" panose="00000400000000000000" pitchFamily="2" charset="-78"/>
              </a:rPr>
              <a:t>پیش از آغاز بحث بد نیست به تفکیک دو واژه از یکدیگر بپردازیم :</a:t>
            </a:r>
          </a:p>
          <a:p>
            <a:pPr marL="0" indent="0" algn="just" rtl="1">
              <a:buNone/>
            </a:pPr>
            <a:r>
              <a:rPr lang="fa-IR" dirty="0" smtClean="0">
                <a:cs typeface="B Nazanin" panose="00000400000000000000" pitchFamily="2" charset="-78"/>
              </a:rPr>
              <a:t>فناوری </a:t>
            </a:r>
            <a:r>
              <a:rPr lang="fa-IR" dirty="0">
                <a:cs typeface="B Nazanin" panose="00000400000000000000" pitchFamily="2" charset="-78"/>
              </a:rPr>
              <a:t>عبارت است از دانش بنیادی سازنده یک ابزار که آن ابزار به محصول منتج می شود و فن عبارت است از طریقه به کارگیری یک ابزار </a:t>
            </a:r>
            <a:r>
              <a:rPr lang="fa-IR" dirty="0" smtClean="0">
                <a:cs typeface="B Nazanin" panose="00000400000000000000" pitchFamily="2" charset="-78"/>
              </a:rPr>
              <a:t>برای</a:t>
            </a:r>
            <a:r>
              <a:rPr lang="en-US" dirty="0" smtClean="0">
                <a:cs typeface="B Nazanin" panose="00000400000000000000" pitchFamily="2" charset="-78"/>
              </a:rPr>
              <a:t> </a:t>
            </a:r>
            <a:r>
              <a:rPr lang="fa-IR" dirty="0" smtClean="0">
                <a:cs typeface="B Nazanin" panose="00000400000000000000" pitchFamily="2" charset="-78"/>
              </a:rPr>
              <a:t>حصول </a:t>
            </a:r>
            <a:r>
              <a:rPr lang="fa-IR" dirty="0">
                <a:cs typeface="B Nazanin" panose="00000400000000000000" pitchFamily="2" charset="-78"/>
              </a:rPr>
              <a:t>بهترین نتیجه، به عنوان مثال منحنی های </a:t>
            </a:r>
            <a:r>
              <a:rPr lang="en-US" dirty="0">
                <a:cs typeface="B Nazanin" panose="00000400000000000000" pitchFamily="2" charset="-78"/>
              </a:rPr>
              <a:t>Bezier ، </a:t>
            </a:r>
            <a:r>
              <a:rPr lang="fa-IR" dirty="0">
                <a:cs typeface="B Nazanin" panose="00000400000000000000" pitchFamily="2" charset="-78"/>
              </a:rPr>
              <a:t>الگوریتم کتمال کلارک و یا الگوریتم های تقسیم بندی سطوح در مولفه های راس ، یال و چند وجهی همگی فناوری هایی هستند که ذیل مدل سازی تعریف می شوند که ممکن است اتفاقا در نرم افرار مشهوری همجون تری دی مکس و مایا نیز به کار گرفته شوند و یک نفر بدون اطلاع از این فناوری ها به بهترین شکل ممکن از نرم افزار </a:t>
            </a:r>
            <a:r>
              <a:rPr lang="en-US" dirty="0">
                <a:cs typeface="B Nazanin" panose="00000400000000000000" pitchFamily="2" charset="-78"/>
              </a:rPr>
              <a:t>Maya </a:t>
            </a:r>
            <a:r>
              <a:rPr lang="fa-IR" dirty="0">
                <a:cs typeface="B Nazanin" panose="00000400000000000000" pitchFamily="2" charset="-78"/>
              </a:rPr>
              <a:t>بهره ببرد و خلاقانه ترین مدل ها را نیز تولید کند.</a:t>
            </a:r>
            <a:endParaRPr lang="en-US" dirty="0">
              <a:cs typeface="B Nazanin" panose="00000400000000000000" pitchFamily="2" charset="-78"/>
            </a:endParaRPr>
          </a:p>
        </p:txBody>
      </p:sp>
    </p:spTree>
    <p:extLst>
      <p:ext uri="{BB962C8B-B14F-4D97-AF65-F5344CB8AC3E}">
        <p14:creationId xmlns:p14="http://schemas.microsoft.com/office/powerpoint/2010/main" val="14862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بازی، ظاهری سرگرم کننده</a:t>
            </a:r>
            <a:endParaRPr lang="en-US" dirty="0">
              <a:cs typeface="B Titr" panose="00000700000000000000" pitchFamily="2" charset="-78"/>
            </a:endParaRPr>
          </a:p>
        </p:txBody>
      </p:sp>
      <p:sp>
        <p:nvSpPr>
          <p:cNvPr id="3" name="Content Placeholder 2"/>
          <p:cNvSpPr>
            <a:spLocks noGrp="1"/>
          </p:cNvSpPr>
          <p:nvPr>
            <p:ph idx="1"/>
          </p:nvPr>
        </p:nvSpPr>
        <p:spPr>
          <a:xfrm>
            <a:off x="1103312" y="1491318"/>
            <a:ext cx="8946541" cy="4195481"/>
          </a:xfrm>
        </p:spPr>
        <p:txBody>
          <a:bodyPr/>
          <a:lstStyle/>
          <a:p>
            <a:pPr marL="0" indent="0" algn="just" rtl="1">
              <a:buNone/>
            </a:pPr>
            <a:r>
              <a:rPr lang="fa-IR" dirty="0" smtClean="0">
                <a:cs typeface="B Nazanin" panose="00000400000000000000" pitchFamily="2" charset="-78"/>
              </a:rPr>
              <a:t>بازی رایانه ای را می توان از ابعاد مختلف نظیر : فن، هنر و محتوا روایت کرد و مورد مداقه قرار داد اما در کشور ما به ویژه پس از راه اندازی بنیاد ملی بازی های رایانه ای هر سه حوزه هنر، محتوا و فن به اندازه خود مورد کنکاش و بررسی قرار گرفته اند اما فناوری عرصه ای مغفول است.</a:t>
            </a:r>
            <a:endParaRPr lang="en-US" dirty="0" smtClean="0">
              <a:cs typeface="B Nazanin" panose="00000400000000000000" pitchFamily="2" charset="-78"/>
            </a:endParaRPr>
          </a:p>
          <a:p>
            <a:pPr marL="0" indent="0" algn="just" rtl="1">
              <a:buNone/>
            </a:pPr>
            <a:r>
              <a:rPr lang="fa-IR" dirty="0" smtClean="0">
                <a:cs typeface="B Nazanin" panose="00000400000000000000" pitchFamily="2" charset="-78"/>
              </a:rPr>
              <a:t>فناوری </a:t>
            </a:r>
            <a:r>
              <a:rPr lang="fa-IR" dirty="0">
                <a:cs typeface="B Nazanin" panose="00000400000000000000" pitchFamily="2" charset="-78"/>
              </a:rPr>
              <a:t>های مرتبط با بازی های رایانه ای تقریبا تمامی حوزه های مرتبط با </a:t>
            </a:r>
            <a:r>
              <a:rPr lang="fa-IR" dirty="0" smtClean="0">
                <a:cs typeface="B Nazanin" panose="00000400000000000000" pitchFamily="2" charset="-78"/>
              </a:rPr>
              <a:t>تصویر سازی در بر می گیرد که از حوزه نظامی تا شبیه سازی های علمی را پوشش می دهند که متاسفانه به دلیل نگاه فن محور، در کشور ما از آن غفلت شده است.</a:t>
            </a:r>
          </a:p>
          <a:p>
            <a:pPr marL="0" indent="0" algn="just" rtl="1">
              <a:buNone/>
            </a:pPr>
            <a:r>
              <a:rPr lang="fa-IR" dirty="0" smtClean="0">
                <a:cs typeface="B Nazanin" panose="00000400000000000000" pitchFamily="2" charset="-78"/>
              </a:rPr>
              <a:t>فناوری های مرتبط با بازی رایانه ای را اگر بخواهیم در قالب یک دانش طبقه بندی ارائه کنیم باید از گرافیک رایانه ای نام ببریم.</a:t>
            </a:r>
            <a:endParaRPr lang="en-US" dirty="0">
              <a:cs typeface="B Nazanin" panose="00000400000000000000" pitchFamily="2" charset="-78"/>
            </a:endParaRPr>
          </a:p>
        </p:txBody>
      </p:sp>
    </p:spTree>
    <p:extLst>
      <p:ext uri="{BB962C8B-B14F-4D97-AF65-F5344CB8AC3E}">
        <p14:creationId xmlns:p14="http://schemas.microsoft.com/office/powerpoint/2010/main" val="356588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گرافیک رایانه ای</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algn="r" rtl="1"/>
            <a:r>
              <a:rPr lang="fa-IR" dirty="0" smtClean="0">
                <a:cs typeface="B Nazanin" panose="00000400000000000000" pitchFamily="2" charset="-78"/>
              </a:rPr>
              <a:t>واژه</a:t>
            </a:r>
            <a:r>
              <a:rPr lang="en-US" dirty="0" smtClean="0">
                <a:cs typeface="B Nazanin" panose="00000400000000000000" pitchFamily="2" charset="-78"/>
              </a:rPr>
              <a:t> CG </a:t>
            </a:r>
            <a:r>
              <a:rPr lang="fa-IR" dirty="0">
                <a:cs typeface="B Nazanin" panose="00000400000000000000" pitchFamily="2" charset="-78"/>
              </a:rPr>
              <a:t>مخفف عبارت </a:t>
            </a:r>
            <a:r>
              <a:rPr lang="en-US" dirty="0">
                <a:cs typeface="B Nazanin" panose="00000400000000000000" pitchFamily="2" charset="-78"/>
              </a:rPr>
              <a:t>Computer </a:t>
            </a:r>
            <a:r>
              <a:rPr lang="en-US" dirty="0" smtClean="0">
                <a:cs typeface="B Nazanin" panose="00000400000000000000" pitchFamily="2" charset="-78"/>
              </a:rPr>
              <a:t>Graphics</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به معنای گرافیک کامپیوتری است و اگر بخواهیم به صورتی ساده و البته کوتاه آن را تعریف کنیم : </a:t>
            </a:r>
            <a:endParaRPr lang="fa-IR" dirty="0" smtClean="0">
              <a:cs typeface="B Nazanin" panose="00000400000000000000" pitchFamily="2" charset="-78"/>
            </a:endParaRPr>
          </a:p>
          <a:p>
            <a:pPr marL="0" indent="0" algn="ctr" rtl="1">
              <a:buNone/>
            </a:pPr>
            <a:r>
              <a:rPr lang="fa-IR" dirty="0" smtClean="0">
                <a:cs typeface="B Nazanin" panose="00000400000000000000" pitchFamily="2" charset="-78"/>
              </a:rPr>
              <a:t>« </a:t>
            </a:r>
            <a:r>
              <a:rPr lang="fa-IR" dirty="0">
                <a:cs typeface="B Nazanin" panose="00000400000000000000" pitchFamily="2" charset="-78"/>
              </a:rPr>
              <a:t>دانش مرتبط با تصویر و مشتقات آن در رایانه است».	</a:t>
            </a:r>
            <a:endParaRPr lang="en-US" dirty="0">
              <a:cs typeface="B Nazanin" panose="00000400000000000000" pitchFamily="2" charset="-78"/>
            </a:endParaRPr>
          </a:p>
        </p:txBody>
      </p:sp>
    </p:spTree>
    <p:extLst>
      <p:ext uri="{BB962C8B-B14F-4D97-AF65-F5344CB8AC3E}">
        <p14:creationId xmlns:p14="http://schemas.microsoft.com/office/powerpoint/2010/main" val="2101065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مسیر رفت و برگشت</a:t>
            </a:r>
            <a:endParaRPr lang="en-US" dirty="0">
              <a:cs typeface="B Titr" panose="00000700000000000000" pitchFamily="2" charset="-78"/>
            </a:endParaRPr>
          </a:p>
        </p:txBody>
      </p:sp>
      <p:sp>
        <p:nvSpPr>
          <p:cNvPr id="3" name="Content Placeholder 2"/>
          <p:cNvSpPr>
            <a:spLocks noGrp="1"/>
          </p:cNvSpPr>
          <p:nvPr>
            <p:ph idx="1"/>
          </p:nvPr>
        </p:nvSpPr>
        <p:spPr>
          <a:xfrm>
            <a:off x="1103312" y="2052919"/>
            <a:ext cx="8946541" cy="798282"/>
          </a:xfrm>
        </p:spPr>
        <p:txBody>
          <a:bodyPr/>
          <a:lstStyle/>
          <a:p>
            <a:pPr algn="r" rtl="1"/>
            <a:r>
              <a:rPr lang="fa-IR" dirty="0">
                <a:cs typeface="B Nazanin" panose="00000400000000000000" pitchFamily="2" charset="-78"/>
              </a:rPr>
              <a:t>دانش گرافیک رایانه ای در حوزه آکادمیک به صورت یک مسیر رفت و برگشت دو طرفه در نظر گرفته می شود، مسیر دو طرفه ای که عبارت زیر شمایی ساده از آن را نمایش می دهد :	</a:t>
            </a:r>
            <a:endParaRPr lang="en-US" dirty="0">
              <a:cs typeface="B Nazanin" panose="00000400000000000000" pitchFamily="2" charset="-78"/>
            </a:endParaRPr>
          </a:p>
        </p:txBody>
      </p:sp>
      <p:sp>
        <p:nvSpPr>
          <p:cNvPr id="4" name="TextBox 3"/>
          <p:cNvSpPr txBox="1"/>
          <p:nvPr/>
        </p:nvSpPr>
        <p:spPr>
          <a:xfrm>
            <a:off x="2800800" y="3477600"/>
            <a:ext cx="1972800" cy="1200329"/>
          </a:xfrm>
          <a:prstGeom prst="rect">
            <a:avLst/>
          </a:prstGeom>
          <a:noFill/>
        </p:spPr>
        <p:txBody>
          <a:bodyPr wrap="square" rtlCol="0">
            <a:spAutoFit/>
          </a:bodyPr>
          <a:lstStyle/>
          <a:p>
            <a:pPr algn="ctr"/>
            <a:r>
              <a:rPr lang="en-US" dirty="0" smtClean="0"/>
              <a:t>Data</a:t>
            </a:r>
          </a:p>
          <a:p>
            <a:pPr algn="ctr"/>
            <a:endParaRPr lang="en-US" dirty="0"/>
          </a:p>
          <a:p>
            <a:pPr algn="ctr"/>
            <a:endParaRPr lang="en-US" dirty="0" smtClean="0"/>
          </a:p>
          <a:p>
            <a:pPr algn="ctr"/>
            <a:r>
              <a:rPr lang="en-US" dirty="0" smtClean="0"/>
              <a:t>Image</a:t>
            </a:r>
            <a:endParaRPr lang="en-US" dirty="0"/>
          </a:p>
        </p:txBody>
      </p:sp>
      <p:sp>
        <p:nvSpPr>
          <p:cNvPr id="5" name="TextBox 4"/>
          <p:cNvSpPr txBox="1"/>
          <p:nvPr/>
        </p:nvSpPr>
        <p:spPr>
          <a:xfrm>
            <a:off x="6652126" y="3477600"/>
            <a:ext cx="1972800" cy="1200329"/>
          </a:xfrm>
          <a:prstGeom prst="rect">
            <a:avLst/>
          </a:prstGeom>
          <a:noFill/>
        </p:spPr>
        <p:txBody>
          <a:bodyPr wrap="square" rtlCol="0">
            <a:spAutoFit/>
          </a:bodyPr>
          <a:lstStyle/>
          <a:p>
            <a:pPr algn="ctr"/>
            <a:r>
              <a:rPr lang="en-US" dirty="0" smtClean="0"/>
              <a:t>Image</a:t>
            </a:r>
          </a:p>
          <a:p>
            <a:pPr algn="ctr"/>
            <a:endParaRPr lang="en-US" dirty="0"/>
          </a:p>
          <a:p>
            <a:pPr algn="ctr"/>
            <a:endParaRPr lang="en-US" dirty="0" smtClean="0"/>
          </a:p>
          <a:p>
            <a:pPr algn="ctr"/>
            <a:r>
              <a:rPr lang="en-US" dirty="0" smtClean="0"/>
              <a:t>Data</a:t>
            </a:r>
            <a:endParaRPr lang="en-US" dirty="0"/>
          </a:p>
        </p:txBody>
      </p:sp>
      <p:cxnSp>
        <p:nvCxnSpPr>
          <p:cNvPr id="7" name="Straight Arrow Connector 6"/>
          <p:cNvCxnSpPr/>
          <p:nvPr/>
        </p:nvCxnSpPr>
        <p:spPr>
          <a:xfrm>
            <a:off x="4269600" y="3693600"/>
            <a:ext cx="2880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p:cNvCxnSpPr/>
          <p:nvPr/>
        </p:nvCxnSpPr>
        <p:spPr>
          <a:xfrm>
            <a:off x="4269600" y="4515600"/>
            <a:ext cx="28800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07685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Titr" panose="00000700000000000000" pitchFamily="2" charset="-78"/>
              </a:rPr>
              <a:t>داده به تصویر 	</a:t>
            </a:r>
          </a:p>
        </p:txBody>
      </p:sp>
      <p:sp>
        <p:nvSpPr>
          <p:cNvPr id="3" name="Content Placeholder 2"/>
          <p:cNvSpPr>
            <a:spLocks noGrp="1"/>
          </p:cNvSpPr>
          <p:nvPr>
            <p:ph idx="1"/>
          </p:nvPr>
        </p:nvSpPr>
        <p:spPr/>
        <p:txBody>
          <a:bodyPr/>
          <a:lstStyle/>
          <a:p>
            <a:pPr algn="r" rtl="1"/>
            <a:r>
              <a:rPr lang="fa-IR" dirty="0" smtClean="0">
                <a:cs typeface="B Nazanin" panose="00000400000000000000" pitchFamily="2" charset="-78"/>
              </a:rPr>
              <a:t>فرایندی </a:t>
            </a:r>
            <a:r>
              <a:rPr lang="fa-IR" dirty="0">
                <a:cs typeface="B Nazanin" panose="00000400000000000000" pitchFamily="2" charset="-78"/>
              </a:rPr>
              <a:t>است که در آن از داده موجود، تصویر تولید می گردد، که از این فرایند با عنوان پرداخت یا </a:t>
            </a:r>
            <a:r>
              <a:rPr lang="en-US" dirty="0" smtClean="0">
                <a:cs typeface="B Nazanin" panose="00000400000000000000" pitchFamily="2" charset="-78"/>
              </a:rPr>
              <a:t>Render</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یاد می شود.</a:t>
            </a:r>
            <a:endParaRPr lang="en-US" dirty="0">
              <a:cs typeface="B Nazanin" panose="00000400000000000000" pitchFamily="2" charset="-78"/>
            </a:endParaRPr>
          </a:p>
        </p:txBody>
      </p:sp>
    </p:spTree>
    <p:extLst>
      <p:ext uri="{BB962C8B-B14F-4D97-AF65-F5344CB8AC3E}">
        <p14:creationId xmlns:p14="http://schemas.microsoft.com/office/powerpoint/2010/main" val="3134516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a:cs typeface="B Titr" panose="00000700000000000000" pitchFamily="2" charset="-78"/>
              </a:rPr>
              <a:t>تصویر به داده 	</a:t>
            </a:r>
          </a:p>
        </p:txBody>
      </p:sp>
      <p:sp>
        <p:nvSpPr>
          <p:cNvPr id="3" name="Content Placeholder 2"/>
          <p:cNvSpPr>
            <a:spLocks noGrp="1"/>
          </p:cNvSpPr>
          <p:nvPr>
            <p:ph idx="1"/>
          </p:nvPr>
        </p:nvSpPr>
        <p:spPr/>
        <p:txBody>
          <a:bodyPr/>
          <a:lstStyle/>
          <a:p>
            <a:pPr algn="r" rtl="1"/>
            <a:r>
              <a:rPr lang="fa-IR" dirty="0" smtClean="0">
                <a:cs typeface="B Nazanin" panose="00000400000000000000" pitchFamily="2" charset="-78"/>
              </a:rPr>
              <a:t>فرایندی </a:t>
            </a:r>
            <a:r>
              <a:rPr lang="fa-IR" dirty="0">
                <a:cs typeface="B Nazanin" panose="00000400000000000000" pitchFamily="2" charset="-78"/>
              </a:rPr>
              <a:t>است که در آن از تصویری موجود، مجموعه ای از داده ها استخراج می گردد و در اصطلاح به آن پردازش یا </a:t>
            </a:r>
            <a:r>
              <a:rPr lang="en-US" dirty="0" smtClean="0">
                <a:cs typeface="B Nazanin" panose="00000400000000000000" pitchFamily="2" charset="-78"/>
              </a:rPr>
              <a:t>Process</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می گویند.	</a:t>
            </a:r>
            <a:endParaRPr lang="en-US" dirty="0">
              <a:cs typeface="B Nazanin" panose="00000400000000000000" pitchFamily="2" charset="-78"/>
            </a:endParaRPr>
          </a:p>
        </p:txBody>
      </p:sp>
    </p:spTree>
    <p:extLst>
      <p:ext uri="{BB962C8B-B14F-4D97-AF65-F5344CB8AC3E}">
        <p14:creationId xmlns:p14="http://schemas.microsoft.com/office/powerpoint/2010/main" val="301520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فناوری های پایه</a:t>
            </a:r>
            <a:endParaRPr lang="fa-IR" dirty="0">
              <a:cs typeface="B Titr" panose="00000700000000000000" pitchFamily="2" charset="-78"/>
            </a:endParaRPr>
          </a:p>
        </p:txBody>
      </p:sp>
      <p:sp>
        <p:nvSpPr>
          <p:cNvPr id="3" name="Content Placeholder 2"/>
          <p:cNvSpPr>
            <a:spLocks noGrp="1"/>
          </p:cNvSpPr>
          <p:nvPr>
            <p:ph idx="1"/>
          </p:nvPr>
        </p:nvSpPr>
        <p:spPr/>
        <p:txBody>
          <a:bodyPr/>
          <a:lstStyle/>
          <a:p>
            <a:pPr marL="457200" indent="-457200" algn="r" rtl="1">
              <a:buAutoNum type="arabicPeriod"/>
            </a:pPr>
            <a:r>
              <a:rPr lang="fa-IR" dirty="0" smtClean="0">
                <a:cs typeface="B Nazanin" panose="00000400000000000000" pitchFamily="2" charset="-78"/>
              </a:rPr>
              <a:t>پرینت و اسکن 3 بعدی.</a:t>
            </a:r>
          </a:p>
          <a:p>
            <a:pPr marL="457200" indent="-457200" algn="r" rtl="1">
              <a:buAutoNum type="arabicPeriod"/>
            </a:pPr>
            <a:r>
              <a:rPr lang="fa-IR" dirty="0" smtClean="0">
                <a:cs typeface="B Nazanin" panose="00000400000000000000" pitchFamily="2" charset="-78"/>
              </a:rPr>
              <a:t>واقعیت مجازی و 360.</a:t>
            </a:r>
          </a:p>
          <a:p>
            <a:pPr marL="457200" indent="-457200" algn="r" rtl="1">
              <a:buAutoNum type="arabicPeriod"/>
            </a:pPr>
            <a:r>
              <a:rPr lang="fa-IR" dirty="0" smtClean="0">
                <a:cs typeface="B Nazanin" panose="00000400000000000000" pitchFamily="2" charset="-78"/>
              </a:rPr>
              <a:t>برودکست و برودباند.</a:t>
            </a:r>
          </a:p>
          <a:p>
            <a:pPr marL="457200" indent="-457200" algn="r" rtl="1">
              <a:buAutoNum type="arabicPeriod"/>
            </a:pPr>
            <a:r>
              <a:rPr lang="fa-IR" dirty="0" smtClean="0">
                <a:cs typeface="B Nazanin" panose="00000400000000000000" pitchFamily="2" charset="-78"/>
              </a:rPr>
              <a:t>واقعیت افزوده و هولوگرافیک.</a:t>
            </a:r>
          </a:p>
          <a:p>
            <a:pPr marL="457200" indent="-457200" algn="r" rtl="1">
              <a:buAutoNum type="arabicPeriod"/>
            </a:pPr>
            <a:r>
              <a:rPr lang="fa-IR" dirty="0" smtClean="0">
                <a:cs typeface="B Nazanin" panose="00000400000000000000" pitchFamily="2" charset="-78"/>
              </a:rPr>
              <a:t>وب سه بعدی.</a:t>
            </a:r>
          </a:p>
          <a:p>
            <a:pPr marL="457200" indent="-457200" algn="r" rtl="1">
              <a:buAutoNum type="arabicPeriod"/>
            </a:pPr>
            <a:r>
              <a:rPr lang="fa-IR" dirty="0" smtClean="0">
                <a:cs typeface="B Nazanin" panose="00000400000000000000" pitchFamily="2" charset="-78"/>
              </a:rPr>
              <a:t>پردازش تصویر.</a:t>
            </a:r>
            <a:r>
              <a:rPr lang="en-US" dirty="0" smtClean="0">
                <a:cs typeface="B Nazanin" panose="00000400000000000000" pitchFamily="2" charset="-78"/>
              </a:rPr>
              <a:t> (Video To 3d Model / Image To 3d Model)</a:t>
            </a:r>
            <a:endParaRPr lang="en-US" dirty="0">
              <a:cs typeface="B Nazanin" panose="00000400000000000000" pitchFamily="2" charset="-78"/>
            </a:endParaRPr>
          </a:p>
        </p:txBody>
      </p:sp>
    </p:spTree>
    <p:extLst>
      <p:ext uri="{BB962C8B-B14F-4D97-AF65-F5344CB8AC3E}">
        <p14:creationId xmlns:p14="http://schemas.microsoft.com/office/powerpoint/2010/main" val="2907030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491801"/>
            <a:ext cx="8825658" cy="1453800"/>
          </a:xfrm>
        </p:spPr>
        <p:txBody>
          <a:bodyPr/>
          <a:lstStyle/>
          <a:p>
            <a:pPr algn="ctr"/>
            <a:r>
              <a:rPr lang="fa-IR" dirty="0" smtClean="0">
                <a:cs typeface="B Titr" panose="00000700000000000000" pitchFamily="2" charset="-78"/>
              </a:rPr>
              <a:t>بخش اول کلیات</a:t>
            </a:r>
            <a:endParaRPr lang="en-US" dirty="0">
              <a:cs typeface="B Titr" panose="00000700000000000000" pitchFamily="2" charset="-78"/>
            </a:endParaRPr>
          </a:p>
        </p:txBody>
      </p:sp>
    </p:spTree>
    <p:extLst>
      <p:ext uri="{BB962C8B-B14F-4D97-AF65-F5344CB8AC3E}">
        <p14:creationId xmlns:p14="http://schemas.microsoft.com/office/powerpoint/2010/main" val="11967443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491801"/>
            <a:ext cx="8825658" cy="1453800"/>
          </a:xfrm>
        </p:spPr>
        <p:txBody>
          <a:bodyPr/>
          <a:lstStyle/>
          <a:p>
            <a:pPr algn="ctr"/>
            <a:r>
              <a:rPr lang="fa-IR" dirty="0" smtClean="0">
                <a:cs typeface="B Titr" panose="00000700000000000000" pitchFamily="2" charset="-78"/>
              </a:rPr>
              <a:t>گزارش کار فاز اول</a:t>
            </a:r>
            <a:endParaRPr lang="en-US" dirty="0">
              <a:cs typeface="B Titr" panose="00000700000000000000" pitchFamily="2" charset="-78"/>
            </a:endParaRPr>
          </a:p>
        </p:txBody>
      </p:sp>
    </p:spTree>
    <p:extLst>
      <p:ext uri="{BB962C8B-B14F-4D97-AF65-F5344CB8AC3E}">
        <p14:creationId xmlns:p14="http://schemas.microsoft.com/office/powerpoint/2010/main" val="38054877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نقشه علمی</a:t>
            </a:r>
            <a:endParaRPr lang="fa-IR" dirty="0">
              <a:cs typeface="B Titr" panose="00000700000000000000" pitchFamily="2" charset="-78"/>
            </a:endParaRPr>
          </a:p>
        </p:txBody>
      </p:sp>
      <p:sp>
        <p:nvSpPr>
          <p:cNvPr id="3" name="Content Placeholder 2"/>
          <p:cNvSpPr>
            <a:spLocks noGrp="1"/>
          </p:cNvSpPr>
          <p:nvPr>
            <p:ph idx="1"/>
          </p:nvPr>
        </p:nvSpPr>
        <p:spPr>
          <a:xfrm>
            <a:off x="1104293" y="1317601"/>
            <a:ext cx="8946541" cy="835200"/>
          </a:xfrm>
        </p:spPr>
        <p:txBody>
          <a:bodyPr/>
          <a:lstStyle/>
          <a:p>
            <a:pPr algn="r" rtl="1"/>
            <a:r>
              <a:rPr lang="fa-IR" dirty="0" smtClean="0">
                <a:cs typeface="B Nazanin" panose="00000400000000000000" pitchFamily="2" charset="-78"/>
              </a:rPr>
              <a:t>در ابتدای مسیر به منظور شناخت و ایجاد نگاه کلان و ترسیم تصویری درست از فناوری های مرتبط با گرافیک رایانه ای، نقشه های علمی این حوزه و سطوح دسترسی و اولویت بندی حرکت در این مسیر در قالب  </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3" y="2288499"/>
            <a:ext cx="5739727" cy="4057731"/>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066" y="2288499"/>
            <a:ext cx="5803200" cy="4102604"/>
          </a:xfrm>
          <a:prstGeom prst="rect">
            <a:avLst/>
          </a:prstGeom>
        </p:spPr>
      </p:pic>
    </p:spTree>
    <p:extLst>
      <p:ext uri="{BB962C8B-B14F-4D97-AF65-F5344CB8AC3E}">
        <p14:creationId xmlns:p14="http://schemas.microsoft.com/office/powerpoint/2010/main" val="1745582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ادبیات</a:t>
            </a:r>
            <a:endParaRPr lang="fa-IR" dirty="0">
              <a:cs typeface="B Titr" panose="00000700000000000000" pitchFamily="2" charset="-78"/>
            </a:endParaRPr>
          </a:p>
        </p:txBody>
      </p:sp>
      <p:sp>
        <p:nvSpPr>
          <p:cNvPr id="4" name="Content Placeholder 2"/>
          <p:cNvSpPr>
            <a:spLocks noGrp="1"/>
          </p:cNvSpPr>
          <p:nvPr>
            <p:ph idx="1"/>
          </p:nvPr>
        </p:nvSpPr>
        <p:spPr>
          <a:xfrm>
            <a:off x="1104293" y="1195200"/>
            <a:ext cx="8946541" cy="1317599"/>
          </a:xfrm>
        </p:spPr>
        <p:txBody>
          <a:bodyPr>
            <a:normAutofit fontScale="92500" lnSpcReduction="20000"/>
          </a:bodyPr>
          <a:lstStyle/>
          <a:p>
            <a:pPr algn="just" rtl="1"/>
            <a:r>
              <a:rPr lang="fa-IR" dirty="0" smtClean="0">
                <a:cs typeface="B Nazanin" panose="00000400000000000000" pitchFamily="2" charset="-78"/>
              </a:rPr>
              <a:t>یکی از آفت های کار علمی صرف که معمولا در مسیر با مشکلاتی مواجه می شود ، عدم درک صحیح و درست مسئولین و مخاطبین از کاربردها و کارکردهای علوم تولید شده در زندگی عادی است، از این رو ادبیات سازی یکی از حوزه های ضروری برای کار تیم های خودجوش در حوزه های علمی است تا کاربردها و استفاده های روزمره دانش تولیدی بیش از پیش برای مخاطبین و مسئولین روشن گردد، مجموعه 8 شماره نشریه </a:t>
            </a:r>
            <a:r>
              <a:rPr lang="en-US" dirty="0" err="1" smtClean="0">
                <a:cs typeface="B Nazanin" panose="00000400000000000000" pitchFamily="2" charset="-78"/>
              </a:rPr>
              <a:t>CGMag</a:t>
            </a:r>
            <a:r>
              <a:rPr lang="fa-IR" dirty="0" smtClean="0">
                <a:cs typeface="B Nazanin" panose="00000400000000000000" pitchFamily="2" charset="-78"/>
              </a:rPr>
              <a:t> در راستای ادبیات سازی برای کاربردهای حوزه </a:t>
            </a:r>
            <a:r>
              <a:rPr lang="en-US" dirty="0" smtClean="0">
                <a:cs typeface="B Nazanin" panose="00000400000000000000" pitchFamily="2" charset="-78"/>
              </a:rPr>
              <a:t>CG</a:t>
            </a:r>
            <a:r>
              <a:rPr lang="fa-IR" dirty="0" smtClean="0">
                <a:cs typeface="B Nazanin" panose="00000400000000000000" pitchFamily="2" charset="-78"/>
              </a:rPr>
              <a:t> در زندگی منتشر گردید.</a:t>
            </a:r>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5750" y="2512800"/>
            <a:ext cx="2934430" cy="415080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8895" y="2512799"/>
            <a:ext cx="2934431" cy="415080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949" y="2512799"/>
            <a:ext cx="2934431" cy="4150800"/>
          </a:xfrm>
          <a:prstGeom prst="rect">
            <a:avLst/>
          </a:prstGeom>
        </p:spPr>
      </p:pic>
    </p:spTree>
    <p:extLst>
      <p:ext uri="{BB962C8B-B14F-4D97-AF65-F5344CB8AC3E}">
        <p14:creationId xmlns:p14="http://schemas.microsoft.com/office/powerpoint/2010/main" val="3017308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مسیر</a:t>
            </a:r>
            <a:endParaRPr lang="fa-IR" dirty="0">
              <a:cs typeface="B Titr" panose="00000700000000000000" pitchFamily="2" charset="-78"/>
            </a:endParaRPr>
          </a:p>
        </p:txBody>
      </p:sp>
      <p:sp>
        <p:nvSpPr>
          <p:cNvPr id="3" name="Content Placeholder 2"/>
          <p:cNvSpPr>
            <a:spLocks noGrp="1"/>
          </p:cNvSpPr>
          <p:nvPr>
            <p:ph idx="1"/>
          </p:nvPr>
        </p:nvSpPr>
        <p:spPr>
          <a:xfrm>
            <a:off x="1104293" y="1570518"/>
            <a:ext cx="8946541" cy="4195481"/>
          </a:xfrm>
        </p:spPr>
        <p:txBody>
          <a:bodyPr/>
          <a:lstStyle/>
          <a:p>
            <a:pPr algn="r" rtl="1"/>
            <a:r>
              <a:rPr lang="fa-IR" dirty="0" smtClean="0">
                <a:cs typeface="B Nazanin" panose="00000400000000000000" pitchFamily="2" charset="-78"/>
              </a:rPr>
              <a:t>به ازای هر یک از فناوری های پایه ای گرافیک رایانه نیاز به یک نگاه دقیق به شرکت های فعال، کاربردها، ابزارهای کدباز، رابط های برنامه نویسی ، آینده و زمینه های فعالیت و... جمع آوری گردید که در قالب اسناد 150 صفحه ای در اختیار کارآموزان و دانشجویان طرح قرار گیرد.                                                                                         </a:t>
            </a:r>
            <a:endParaRPr lang="en-US" dirty="0">
              <a:cs typeface="B Nazanin" panose="00000400000000000000" pitchFamily="2" charset="-78"/>
            </a:endParaRPr>
          </a:p>
        </p:txBody>
      </p:sp>
    </p:spTree>
    <p:extLst>
      <p:ext uri="{BB962C8B-B14F-4D97-AF65-F5344CB8AC3E}">
        <p14:creationId xmlns:p14="http://schemas.microsoft.com/office/powerpoint/2010/main" val="41938014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راهبرد</a:t>
            </a:r>
            <a:endParaRPr lang="fa-IR" dirty="0">
              <a:cs typeface="B Titr" panose="00000700000000000000" pitchFamily="2" charset="-78"/>
            </a:endParaRPr>
          </a:p>
        </p:txBody>
      </p:sp>
      <p:sp>
        <p:nvSpPr>
          <p:cNvPr id="3" name="Content Placeholder 2"/>
          <p:cNvSpPr>
            <a:spLocks noGrp="1"/>
          </p:cNvSpPr>
          <p:nvPr>
            <p:ph idx="1"/>
          </p:nvPr>
        </p:nvSpPr>
        <p:spPr>
          <a:xfrm>
            <a:off x="1104293" y="1440918"/>
            <a:ext cx="8946541" cy="4195481"/>
          </a:xfrm>
        </p:spPr>
        <p:txBody>
          <a:bodyPr/>
          <a:lstStyle/>
          <a:p>
            <a:pPr algn="r" rtl="1"/>
            <a:r>
              <a:rPr lang="fa-IR" dirty="0" smtClean="0">
                <a:cs typeface="B Nazanin" panose="00000400000000000000" pitchFamily="2" charset="-78"/>
              </a:rPr>
              <a:t>هر یک از فناوری های پایه دانش </a:t>
            </a:r>
            <a:r>
              <a:rPr lang="en-US" dirty="0" smtClean="0">
                <a:cs typeface="B Nazanin" panose="00000400000000000000" pitchFamily="2" charset="-78"/>
              </a:rPr>
              <a:t>CG</a:t>
            </a:r>
            <a:r>
              <a:rPr lang="fa-IR" dirty="0" smtClean="0">
                <a:cs typeface="B Nazanin" panose="00000400000000000000" pitchFamily="2" charset="-78"/>
              </a:rPr>
              <a:t> راهبرد معین و ویژه ای را می طلبد که مجزا سایرین است، این راهبردها نکات تعیین کننده ای را در قبال برخورد، تجاری سازی و انتشار و تبلیغ هر یک از فناوری های مذکور در بر می گیرد. </a:t>
            </a:r>
            <a:endParaRPr lang="en-US" dirty="0">
              <a:cs typeface="B Nazanin" panose="00000400000000000000" pitchFamily="2" charset="-78"/>
            </a:endParaRPr>
          </a:p>
        </p:txBody>
      </p:sp>
    </p:spTree>
    <p:extLst>
      <p:ext uri="{BB962C8B-B14F-4D97-AF65-F5344CB8AC3E}">
        <p14:creationId xmlns:p14="http://schemas.microsoft.com/office/powerpoint/2010/main" val="3061761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آینده و بازار</a:t>
            </a:r>
            <a:endParaRPr lang="fa-IR" dirty="0">
              <a:cs typeface="B Titr" panose="00000700000000000000" pitchFamily="2" charset="-78"/>
            </a:endParaRPr>
          </a:p>
        </p:txBody>
      </p:sp>
      <p:sp>
        <p:nvSpPr>
          <p:cNvPr id="3" name="Content Placeholder 2"/>
          <p:cNvSpPr>
            <a:spLocks noGrp="1"/>
          </p:cNvSpPr>
          <p:nvPr>
            <p:ph idx="1"/>
          </p:nvPr>
        </p:nvSpPr>
        <p:spPr>
          <a:xfrm>
            <a:off x="1104293" y="1505718"/>
            <a:ext cx="8946541" cy="4195481"/>
          </a:xfrm>
        </p:spPr>
        <p:txBody>
          <a:bodyPr/>
          <a:lstStyle/>
          <a:p>
            <a:pPr algn="just" rtl="1"/>
            <a:r>
              <a:rPr lang="fa-IR" dirty="0" smtClean="0">
                <a:cs typeface="B Nazanin" panose="00000400000000000000" pitchFamily="2" charset="-78"/>
              </a:rPr>
              <a:t>هنگام توسعه محصول و یا ابزاری خاص بر پایه یک فناوری معین، یکی از مهمترین مسایل شناخت زمینه های درآمد زایی، افق های فناوری و بازار و تحولات آینده آن فناوری است که در این راستا 1400 عنوان انفوگرافیک از برترین داده های آینده پژوهی و تعحلیل بازار در حوزه فناوری های </a:t>
            </a:r>
            <a:r>
              <a:rPr lang="en-US" dirty="0" smtClean="0">
                <a:cs typeface="B Nazanin" panose="00000400000000000000" pitchFamily="2" charset="-78"/>
              </a:rPr>
              <a:t>VR , AR , TV</a:t>
            </a:r>
            <a:r>
              <a:rPr lang="fa-IR" dirty="0" smtClean="0">
                <a:cs typeface="B Nazanin" panose="00000400000000000000" pitchFamily="2" charset="-78"/>
              </a:rPr>
              <a:t> و ... مورد بررسی، ترجمه و بازنگاری قرار گرفت.</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601" y="2844000"/>
            <a:ext cx="3710206" cy="381546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7563" y="2844000"/>
            <a:ext cx="3004184" cy="3798000"/>
          </a:xfrm>
          <a:prstGeom prst="rect">
            <a:avLst/>
          </a:prstGeom>
        </p:spPr>
      </p:pic>
    </p:spTree>
    <p:extLst>
      <p:ext uri="{BB962C8B-B14F-4D97-AF65-F5344CB8AC3E}">
        <p14:creationId xmlns:p14="http://schemas.microsoft.com/office/powerpoint/2010/main" val="23462196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تقویم و مراجع خبری</a:t>
            </a:r>
            <a:endParaRPr lang="fa-IR" dirty="0">
              <a:cs typeface="B Titr" panose="00000700000000000000" pitchFamily="2" charset="-78"/>
            </a:endParaRPr>
          </a:p>
        </p:txBody>
      </p:sp>
      <p:sp>
        <p:nvSpPr>
          <p:cNvPr id="3" name="Content Placeholder 2"/>
          <p:cNvSpPr>
            <a:spLocks noGrp="1"/>
          </p:cNvSpPr>
          <p:nvPr>
            <p:ph idx="1"/>
          </p:nvPr>
        </p:nvSpPr>
        <p:spPr>
          <a:xfrm>
            <a:off x="1104293" y="1412119"/>
            <a:ext cx="8946541" cy="1503882"/>
          </a:xfrm>
        </p:spPr>
        <p:txBody>
          <a:bodyPr/>
          <a:lstStyle/>
          <a:p>
            <a:pPr algn="just" rtl="1"/>
            <a:r>
              <a:rPr lang="fa-IR" dirty="0" smtClean="0">
                <a:cs typeface="B Nazanin" panose="00000400000000000000" pitchFamily="2" charset="-78"/>
              </a:rPr>
              <a:t>عرصه فناوری های نوین مرتبط با فضای مجازی به ویژه </a:t>
            </a:r>
            <a:r>
              <a:rPr lang="en-US" dirty="0" smtClean="0">
                <a:cs typeface="B Nazanin" panose="00000400000000000000" pitchFamily="2" charset="-78"/>
              </a:rPr>
              <a:t>CG</a:t>
            </a:r>
            <a:r>
              <a:rPr lang="fa-IR" dirty="0" smtClean="0">
                <a:cs typeface="B Nazanin" panose="00000400000000000000" pitchFamily="2" charset="-78"/>
              </a:rPr>
              <a:t> به صورت روزانه دچار تغییر و تحول می شود از این رو رصد دقیق اخبار و رویدادی های حوزه فناوری از ضروریات انکار ناپذیر فعالیت در حوزه فضای مجازی است، به همین دلیل مراجع خبری اصلی هر یک از فناوری های </a:t>
            </a:r>
            <a:r>
              <a:rPr lang="en-US" dirty="0" smtClean="0">
                <a:cs typeface="B Nazanin" panose="00000400000000000000" pitchFamily="2" charset="-78"/>
              </a:rPr>
              <a:t>CG</a:t>
            </a:r>
            <a:r>
              <a:rPr lang="fa-IR" dirty="0" smtClean="0">
                <a:cs typeface="B Nazanin" panose="00000400000000000000" pitchFamily="2" charset="-78"/>
              </a:rPr>
              <a:t> در دستور کار گرفت و به تبع این امر تقویمی از مهمترین رویدادهای حوزه </a:t>
            </a:r>
            <a:r>
              <a:rPr lang="en-US" dirty="0" smtClean="0">
                <a:cs typeface="B Nazanin" panose="00000400000000000000" pitchFamily="2" charset="-78"/>
              </a:rPr>
              <a:t>CG</a:t>
            </a:r>
            <a:r>
              <a:rPr lang="fa-IR" dirty="0" smtClean="0">
                <a:cs typeface="B Nazanin" panose="00000400000000000000" pitchFamily="2" charset="-78"/>
              </a:rPr>
              <a:t> نیز در اختیار دانش پژوهان و مخاطبان این دوره قرار می گیرد.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1195" y="3060000"/>
            <a:ext cx="2460801" cy="3492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3194" y="3059999"/>
            <a:ext cx="2462005" cy="3493709"/>
          </a:xfrm>
          <a:prstGeom prst="rect">
            <a:avLst/>
          </a:prstGeom>
        </p:spPr>
      </p:pic>
    </p:spTree>
    <p:extLst>
      <p:ext uri="{BB962C8B-B14F-4D97-AF65-F5344CB8AC3E}">
        <p14:creationId xmlns:p14="http://schemas.microsoft.com/office/powerpoint/2010/main" val="3976484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دوره ابزارشناسی</a:t>
            </a:r>
            <a:endParaRPr lang="fa-IR" dirty="0">
              <a:cs typeface="B Titr" panose="00000700000000000000" pitchFamily="2" charset="-78"/>
            </a:endParaRPr>
          </a:p>
        </p:txBody>
      </p:sp>
      <p:sp>
        <p:nvSpPr>
          <p:cNvPr id="3" name="Content Placeholder 2"/>
          <p:cNvSpPr>
            <a:spLocks noGrp="1"/>
          </p:cNvSpPr>
          <p:nvPr>
            <p:ph idx="1"/>
          </p:nvPr>
        </p:nvSpPr>
        <p:spPr>
          <a:xfrm>
            <a:off x="1104293" y="1426519"/>
            <a:ext cx="8946541" cy="1748682"/>
          </a:xfrm>
        </p:spPr>
        <p:txBody>
          <a:bodyPr/>
          <a:lstStyle/>
          <a:p>
            <a:pPr algn="just" rtl="1"/>
            <a:r>
              <a:rPr lang="fa-IR" dirty="0" smtClean="0">
                <a:cs typeface="B Nazanin" panose="00000400000000000000" pitchFamily="2" charset="-78"/>
              </a:rPr>
              <a:t>پیش از توسعه یک ابزار یا محصول در یک حوزه فناوری شناخت محصولات موجود در آن حوزه یک از مهمترین بدیهیاتی است که مخاطبان باید آن را در نظر بگیرند، از این رو در حوزه نرم افزارهای مرتبط با انیمیشن های </a:t>
            </a:r>
            <a:r>
              <a:rPr lang="en-US" dirty="0" smtClean="0">
                <a:cs typeface="B Nazanin" panose="00000400000000000000" pitchFamily="2" charset="-78"/>
              </a:rPr>
              <a:t>CGI</a:t>
            </a:r>
            <a:r>
              <a:rPr lang="fa-IR" dirty="0" smtClean="0">
                <a:cs typeface="B Nazanin" panose="00000400000000000000" pitchFamily="2" charset="-78"/>
              </a:rPr>
              <a:t> و بازی های رایانه ای به ترتیب 20 عنوان پوستر آموزشی و یک دانشنامه تخصصی در حوزه موتورهای بازی سازی ویژه دانشجویان و دانش آموزان تدارک دیده شد تا پیش از آغاز فرایند آموزش یک دید نسبی نسبت به امکانات و جزئیات این نرم افزارها داشته باشند.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3245848"/>
            <a:ext cx="4765398" cy="336960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0217" y="3284120"/>
            <a:ext cx="4712223" cy="3331332"/>
          </a:xfrm>
          <a:prstGeom prst="rect">
            <a:avLst/>
          </a:prstGeom>
        </p:spPr>
      </p:pic>
    </p:spTree>
    <p:extLst>
      <p:ext uri="{BB962C8B-B14F-4D97-AF65-F5344CB8AC3E}">
        <p14:creationId xmlns:p14="http://schemas.microsoft.com/office/powerpoint/2010/main" val="42113025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دوره ابزارسنجی</a:t>
            </a:r>
            <a:endParaRPr lang="fa-IR" dirty="0">
              <a:cs typeface="B Titr" panose="00000700000000000000" pitchFamily="2" charset="-78"/>
            </a:endParaRPr>
          </a:p>
        </p:txBody>
      </p:sp>
      <p:sp>
        <p:nvSpPr>
          <p:cNvPr id="3" name="Content Placeholder 2"/>
          <p:cNvSpPr>
            <a:spLocks noGrp="1"/>
          </p:cNvSpPr>
          <p:nvPr>
            <p:ph idx="1"/>
          </p:nvPr>
        </p:nvSpPr>
        <p:spPr>
          <a:xfrm>
            <a:off x="1104293" y="1491318"/>
            <a:ext cx="8946541" cy="4195481"/>
          </a:xfrm>
        </p:spPr>
        <p:txBody>
          <a:bodyPr/>
          <a:lstStyle/>
          <a:p>
            <a:pPr algn="just" rtl="1"/>
            <a:r>
              <a:rPr lang="fa-IR" dirty="0" smtClean="0">
                <a:cs typeface="B Nazanin" panose="00000400000000000000" pitchFamily="2" charset="-78"/>
              </a:rPr>
              <a:t>در این دوره کاربر بر اساس دوره مدون شرکت </a:t>
            </a:r>
            <a:r>
              <a:rPr lang="en-US" dirty="0" smtClean="0">
                <a:cs typeface="B Nazanin" panose="00000400000000000000" pitchFamily="2" charset="-78"/>
              </a:rPr>
              <a:t>Autodesk </a:t>
            </a:r>
            <a:r>
              <a:rPr lang="fa-IR" dirty="0" smtClean="0">
                <a:cs typeface="B Nazanin" panose="00000400000000000000" pitchFamily="2" charset="-78"/>
              </a:rPr>
              <a:t> یک دوره </a:t>
            </a:r>
            <a:r>
              <a:rPr lang="en-US" dirty="0" smtClean="0">
                <a:cs typeface="B Nazanin" panose="00000400000000000000" pitchFamily="2" charset="-78"/>
              </a:rPr>
              <a:t>Workflow</a:t>
            </a:r>
            <a:r>
              <a:rPr lang="fa-IR" dirty="0" smtClean="0">
                <a:cs typeface="B Nazanin" panose="00000400000000000000" pitchFamily="2" charset="-78"/>
              </a:rPr>
              <a:t> کامل از خط تولید محصول را در قالب تیمی می گذراند تا بتواند جزئیات یک محصول را در طی کار با آن در یابد.، یک دوره 27 جلدی از کتاب های تخصصی در هر حوزه انیمیشن سازی، موسوم به کتاب های آبی.</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0609" y="2678400"/>
            <a:ext cx="2994837" cy="38592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5722" y="2678400"/>
            <a:ext cx="3004087" cy="387112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4073" y="2678400"/>
            <a:ext cx="3092229" cy="3859200"/>
          </a:xfrm>
          <a:prstGeom prst="rect">
            <a:avLst/>
          </a:prstGeom>
        </p:spPr>
      </p:pic>
    </p:spTree>
    <p:extLst>
      <p:ext uri="{BB962C8B-B14F-4D97-AF65-F5344CB8AC3E}">
        <p14:creationId xmlns:p14="http://schemas.microsoft.com/office/powerpoint/2010/main" val="42472120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دوره توسعه (</a:t>
            </a:r>
            <a:r>
              <a:rPr lang="en-US" dirty="0" smtClean="0">
                <a:cs typeface="B Titr" panose="00000700000000000000" pitchFamily="2" charset="-78"/>
              </a:rPr>
              <a:t>Extend</a:t>
            </a:r>
            <a:r>
              <a:rPr lang="fa-IR" dirty="0" smtClean="0">
                <a:cs typeface="B Titr" panose="00000700000000000000" pitchFamily="2" charset="-78"/>
              </a:rPr>
              <a:t>) ابزار</a:t>
            </a:r>
            <a:endParaRPr lang="fa-IR" dirty="0">
              <a:cs typeface="B Titr" panose="00000700000000000000" pitchFamily="2" charset="-78"/>
            </a:endParaRPr>
          </a:p>
        </p:txBody>
      </p:sp>
      <p:sp>
        <p:nvSpPr>
          <p:cNvPr id="3" name="Content Placeholder 2"/>
          <p:cNvSpPr>
            <a:spLocks noGrp="1"/>
          </p:cNvSpPr>
          <p:nvPr>
            <p:ph idx="1"/>
          </p:nvPr>
        </p:nvSpPr>
        <p:spPr>
          <a:xfrm>
            <a:off x="1104293" y="1455041"/>
            <a:ext cx="8946541" cy="1464005"/>
          </a:xfrm>
        </p:spPr>
        <p:txBody>
          <a:bodyPr/>
          <a:lstStyle/>
          <a:p>
            <a:pPr algn="just" rtl="1"/>
            <a:r>
              <a:rPr lang="fa-IR" dirty="0" smtClean="0">
                <a:cs typeface="B Nazanin" panose="00000400000000000000" pitchFamily="2" charset="-78"/>
              </a:rPr>
              <a:t>در این دوره مخاطب با توسعه نرم افزارهای موجود بر اساس </a:t>
            </a:r>
            <a:r>
              <a:rPr lang="en-US" dirty="0" smtClean="0">
                <a:cs typeface="B Nazanin" panose="00000400000000000000" pitchFamily="2" charset="-78"/>
              </a:rPr>
              <a:t>SDK</a:t>
            </a:r>
            <a:r>
              <a:rPr lang="fa-IR" dirty="0" smtClean="0">
                <a:cs typeface="B Nazanin" panose="00000400000000000000" pitchFamily="2" charset="-78"/>
              </a:rPr>
              <a:t> و پلاگین نویسی برای آنها آشنا می شود که این امر می تواند وی را در راه اندازی یک خط تولید موفق و به روز یاری کند، این سری از کتاب ها که به کتاب های سبز موسوم اند، سعی بر آن دارد تا توان توسعه قابلیت های نهفته در نرم افزار را مطابق با نیاز پروژه در دانشجو ایجاد کند.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5059" y="2919046"/>
            <a:ext cx="2538356" cy="36013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023" y="2968284"/>
            <a:ext cx="2503652" cy="3552092"/>
          </a:xfrm>
          <a:prstGeom prst="rect">
            <a:avLst/>
          </a:prstGeom>
        </p:spPr>
      </p:pic>
    </p:spTree>
    <p:extLst>
      <p:ext uri="{BB962C8B-B14F-4D97-AF65-F5344CB8AC3E}">
        <p14:creationId xmlns:p14="http://schemas.microsoft.com/office/powerpoint/2010/main" val="2858675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نگاه کلی</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algn="just" rtl="1"/>
            <a:r>
              <a:rPr lang="fa-IR" dirty="0" smtClean="0">
                <a:cs typeface="B Nazanin" panose="00000400000000000000" pitchFamily="2" charset="-78"/>
              </a:rPr>
              <a:t>امروزه دانش های مرتبط با حوزه فضای مجازی تحولات شگرفی</a:t>
            </a:r>
            <a:r>
              <a:rPr lang="fa-IR" dirty="0">
                <a:cs typeface="B Nazanin" panose="00000400000000000000" pitchFamily="2" charset="-78"/>
              </a:rPr>
              <a:t> </a:t>
            </a:r>
            <a:r>
              <a:rPr lang="fa-IR" dirty="0" smtClean="0">
                <a:cs typeface="B Nazanin" panose="00000400000000000000" pitchFamily="2" charset="-78"/>
              </a:rPr>
              <a:t>را در زندگی بسیاری از آنها رقم زده است و این تحولات در حوزه اشتغال بسیار عمیق تر و تاثیرگذارتر از سایر حوزه ها بوده است، به گونه ای که بسیاری از شغل های سنتی در برابر فضای مجازی توان مقاومت نداشته اند و از بین رفته اند و از سوی دیگر به مدد فضای مجازی نیز شغل های بسیاری به وجود آمده است.	</a:t>
            </a:r>
          </a:p>
          <a:p>
            <a:pPr algn="just" rtl="1"/>
            <a:r>
              <a:rPr lang="fa-IR" dirty="0" smtClean="0">
                <a:cs typeface="B Nazanin" panose="00000400000000000000" pitchFamily="2" charset="-78"/>
              </a:rPr>
              <a:t>در شرایطی که کشور از بحران بیکاری رنج می برد و از سوی دیگر فضای مجازی در حال تبدیل شدن به یک ابرچالش فرهنگی برای کشور است، وجود طرح های نظام مند با افق روشن و ساز و کار مشخص یکی از ضروریاتی است که می تواند در صورت اجرای صحیح هم در حوزه فرهنگی کارا و اثر گذار باشد و هم در حوزه اقصتادی موثر و مفید واقع شود. </a:t>
            </a:r>
            <a:endParaRPr lang="en-US" dirty="0">
              <a:cs typeface="B Nazanin" panose="00000400000000000000" pitchFamily="2" charset="-78"/>
            </a:endParaRPr>
          </a:p>
        </p:txBody>
      </p:sp>
    </p:spTree>
    <p:extLst>
      <p:ext uri="{BB962C8B-B14F-4D97-AF65-F5344CB8AC3E}">
        <p14:creationId xmlns:p14="http://schemas.microsoft.com/office/powerpoint/2010/main" val="40868949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دوره پیاده سازی ابزار</a:t>
            </a:r>
            <a:endParaRPr lang="fa-IR" dirty="0">
              <a:cs typeface="B Titr" panose="00000700000000000000" pitchFamily="2" charset="-78"/>
            </a:endParaRPr>
          </a:p>
        </p:txBody>
      </p:sp>
      <p:sp>
        <p:nvSpPr>
          <p:cNvPr id="3" name="Content Placeholder 2"/>
          <p:cNvSpPr>
            <a:spLocks noGrp="1"/>
          </p:cNvSpPr>
          <p:nvPr>
            <p:ph idx="1"/>
          </p:nvPr>
        </p:nvSpPr>
        <p:spPr>
          <a:xfrm>
            <a:off x="1104293" y="1405804"/>
            <a:ext cx="8946541" cy="4195481"/>
          </a:xfrm>
        </p:spPr>
        <p:txBody>
          <a:bodyPr/>
          <a:lstStyle/>
          <a:p>
            <a:pPr algn="just" rtl="1"/>
            <a:r>
              <a:rPr lang="fa-IR" dirty="0" smtClean="0">
                <a:cs typeface="B Nazanin" panose="00000400000000000000" pitchFamily="2" charset="-78"/>
              </a:rPr>
              <a:t>در دوره پیاده سازی ابزار دانشجو با عبور از کار با ابزار و توسعه ابزار و همچنین اشنایی با طیف وسیعی از ابزارهای موجود پایه های علمی ویژه ساخت یک ابزار و یا بهبود یک نرم افزار کد باز را در زمینه های خصصی ریاضیات، فیزیکف برنامه نویسی بلادرنگ و ... کسب می کند، این دوره در قالب یک طرح کاردانی ارائه می گردد.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293" y="2609558"/>
            <a:ext cx="2701332" cy="383255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7496" y="2588458"/>
            <a:ext cx="2721692" cy="3861440"/>
          </a:xfrm>
          <a:prstGeom prst="rect">
            <a:avLst/>
          </a:prstGeom>
        </p:spPr>
      </p:pic>
    </p:spTree>
    <p:extLst>
      <p:ext uri="{BB962C8B-B14F-4D97-AF65-F5344CB8AC3E}">
        <p14:creationId xmlns:p14="http://schemas.microsoft.com/office/powerpoint/2010/main" val="3067531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پیاده سازی بستر کد متحد</a:t>
            </a:r>
            <a:endParaRPr lang="fa-IR" dirty="0">
              <a:cs typeface="B Titr" panose="00000700000000000000" pitchFamily="2" charset="-78"/>
            </a:endParaRPr>
          </a:p>
        </p:txBody>
      </p:sp>
      <p:sp>
        <p:nvSpPr>
          <p:cNvPr id="3" name="Content Placeholder 2"/>
          <p:cNvSpPr>
            <a:spLocks noGrp="1"/>
          </p:cNvSpPr>
          <p:nvPr>
            <p:ph idx="1"/>
          </p:nvPr>
        </p:nvSpPr>
        <p:spPr>
          <a:xfrm>
            <a:off x="1104293" y="1426906"/>
            <a:ext cx="8946541" cy="4195481"/>
          </a:xfrm>
        </p:spPr>
        <p:txBody>
          <a:bodyPr/>
          <a:lstStyle/>
          <a:p>
            <a:pPr algn="just" rtl="1"/>
            <a:r>
              <a:rPr lang="fa-IR" dirty="0" smtClean="0">
                <a:cs typeface="B Nazanin" panose="00000400000000000000" pitchFamily="2" charset="-78"/>
              </a:rPr>
              <a:t>آموزش آکادمیک یا فنی با هر کیفیتی هم که ارائه شود اگر در بستر پیاده سازی و کار عملی شکل نگیرد و کارآموز در قالب دوره آموزشی با یک محصول واقعی روبرو نشود، قابل اعتنا و اتکا نیست، به همین دلیل با توجه به دانش های مورد نیاز </a:t>
            </a:r>
            <a:r>
              <a:rPr lang="en-US" dirty="0" smtClean="0">
                <a:cs typeface="B Nazanin" panose="00000400000000000000" pitchFamily="2" charset="-78"/>
              </a:rPr>
              <a:t>CG</a:t>
            </a:r>
            <a:r>
              <a:rPr lang="fa-IR" dirty="0" smtClean="0">
                <a:cs typeface="B Nazanin" panose="00000400000000000000" pitchFamily="2" charset="-78"/>
              </a:rPr>
              <a:t> بسترهای کد مختلفی به منظور کار در حوزه نرم افزارهای : تدوین، 360، استودیو مجازی، پرینت سه بعدی و ... فراهم شده است تا دانش پژوه در طی انجام فرایند پروژه نیازمندی های خود را مرتفع کرده، به توسعه پروژه کمک کند و با استفاده از اسناد پروژه آن را توسعه دهد.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833" y="3221502"/>
            <a:ext cx="4997594" cy="317986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4913" y="3221502"/>
            <a:ext cx="4989619" cy="3179864"/>
          </a:xfrm>
          <a:prstGeom prst="rect">
            <a:avLst/>
          </a:prstGeom>
        </p:spPr>
      </p:pic>
    </p:spTree>
    <p:extLst>
      <p:ext uri="{BB962C8B-B14F-4D97-AF65-F5344CB8AC3E}">
        <p14:creationId xmlns:p14="http://schemas.microsoft.com/office/powerpoint/2010/main" val="39983230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864882"/>
          </a:xfrm>
        </p:spPr>
        <p:txBody>
          <a:bodyPr/>
          <a:lstStyle/>
          <a:p>
            <a:pPr algn="r" rtl="1"/>
            <a:r>
              <a:rPr lang="fa-IR" dirty="0" smtClean="0">
                <a:cs typeface="B Titr" panose="00000700000000000000" pitchFamily="2" charset="-78"/>
              </a:rPr>
              <a:t>طراحی محصول</a:t>
            </a:r>
            <a:endParaRPr lang="fa-IR" dirty="0">
              <a:cs typeface="B Titr" panose="00000700000000000000" pitchFamily="2" charset="-78"/>
            </a:endParaRPr>
          </a:p>
        </p:txBody>
      </p:sp>
      <p:sp>
        <p:nvSpPr>
          <p:cNvPr id="3" name="Content Placeholder 2"/>
          <p:cNvSpPr>
            <a:spLocks noGrp="1"/>
          </p:cNvSpPr>
          <p:nvPr>
            <p:ph idx="1"/>
          </p:nvPr>
        </p:nvSpPr>
        <p:spPr>
          <a:xfrm>
            <a:off x="1026921" y="1244027"/>
            <a:ext cx="8946541" cy="1682054"/>
          </a:xfrm>
        </p:spPr>
        <p:txBody>
          <a:bodyPr/>
          <a:lstStyle/>
          <a:p>
            <a:pPr algn="just" rtl="1"/>
            <a:r>
              <a:rPr lang="fa-IR" dirty="0" smtClean="0">
                <a:cs typeface="B Nazanin" panose="00000400000000000000" pitchFamily="2" charset="-78"/>
              </a:rPr>
              <a:t>به ازای هر یک فناوری های پایه در </a:t>
            </a:r>
            <a:r>
              <a:rPr lang="en-US" dirty="0" smtClean="0">
                <a:cs typeface="B Nazanin" panose="00000400000000000000" pitchFamily="2" charset="-78"/>
              </a:rPr>
              <a:t>CG</a:t>
            </a:r>
            <a:r>
              <a:rPr lang="fa-IR" dirty="0" smtClean="0">
                <a:cs typeface="B Nazanin" panose="00000400000000000000" pitchFamily="2" charset="-78"/>
              </a:rPr>
              <a:t> یک محصول آرمانی تهیه شده است که مبنای تشکیل هر گروه و تجاری سازی محصولات آن خواهد بود از این روی، طراحی محصول اولیه و آرمانی در ابتدای مسیر در اختیار دانش پژوه قرار می گیرد تا وی با درک درست از فضای کار و هدفگذاری، پایان نامه، کارآموزی، پروژه ، سربازی و ... را در این مسیر طی کند تا پروژه به نحو مطلوب به سرانجام رسیده و علاوه بر سود رسانی به شخص و امکان تامین درآمد مالی، ساختار و مجموعه نیز از آن منتفع گردد.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8541" y="2897945"/>
            <a:ext cx="5466977" cy="3864936"/>
          </a:xfrm>
          <a:prstGeom prst="rect">
            <a:avLst/>
          </a:prstGeom>
        </p:spPr>
      </p:pic>
    </p:spTree>
    <p:extLst>
      <p:ext uri="{BB962C8B-B14F-4D97-AF65-F5344CB8AC3E}">
        <p14:creationId xmlns:p14="http://schemas.microsoft.com/office/powerpoint/2010/main" val="8735992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2491801"/>
            <a:ext cx="8825658" cy="1453800"/>
          </a:xfrm>
        </p:spPr>
        <p:txBody>
          <a:bodyPr/>
          <a:lstStyle/>
          <a:p>
            <a:pPr algn="ctr"/>
            <a:r>
              <a:rPr lang="fa-IR" dirty="0" smtClean="0">
                <a:cs typeface="B Titr" panose="00000700000000000000" pitchFamily="2" charset="-78"/>
              </a:rPr>
              <a:t>ساختار اجرایی و فاز دوم</a:t>
            </a:r>
            <a:endParaRPr lang="en-US" dirty="0">
              <a:cs typeface="B Titr" panose="00000700000000000000" pitchFamily="2" charset="-78"/>
            </a:endParaRPr>
          </a:p>
        </p:txBody>
      </p:sp>
    </p:spTree>
    <p:extLst>
      <p:ext uri="{BB962C8B-B14F-4D97-AF65-F5344CB8AC3E}">
        <p14:creationId xmlns:p14="http://schemas.microsoft.com/office/powerpoint/2010/main" val="27533002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چرخه دانش</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0" indent="0" algn="just" rtl="1">
              <a:buNone/>
            </a:pPr>
            <a:r>
              <a:rPr lang="fa-IR" dirty="0" smtClean="0">
                <a:cs typeface="B Nazanin" panose="00000400000000000000" pitchFamily="2" charset="-78"/>
              </a:rPr>
              <a:t>ذر حوزه راهبرد یکی از مهمرین ضروریاتی که می بایست تبیین شود، راهبرد چرخه دانش است که در قالب آن یک دانش مشترک در یک حوزه تولید و به حوزه های دیگر سر ریز می گردد.</a:t>
            </a:r>
          </a:p>
          <a:p>
            <a:pPr marL="0" indent="0" algn="just" rtl="1">
              <a:buNone/>
            </a:pPr>
            <a:r>
              <a:rPr lang="fa-IR" dirty="0" smtClean="0">
                <a:cs typeface="B Nazanin" panose="00000400000000000000" pitchFamily="2" charset="-78"/>
              </a:rPr>
              <a:t>حوزه ای که در آن دانش تولید می گردد معمولا بسته به پیشرانه کشورهای مختلف در حوزه علمی است که دانش در حوزه حاکمیتی در بخش پیشرانه تولید می گردد و به سایر حوزه تزریق می گردد به عنوان مثال در کشور روسیه بسیاری از دانش ها از حوزه هوا و فضا آغاز می شوند و یا در کشوری مانند ایالات متحده پیشرانه صنعت نظامی است و یا در کشور هلند حرکت علمی معمولا بر بستر کشاورزی و دامپروری شکل می گیرد و به سایر حوزه ها تسری پیدا می کند.</a:t>
            </a:r>
          </a:p>
          <a:p>
            <a:pPr marL="0" indent="0" algn="just" rtl="1">
              <a:buNone/>
            </a:pPr>
            <a:r>
              <a:rPr lang="fa-IR" dirty="0" smtClean="0">
                <a:cs typeface="B Nazanin" panose="00000400000000000000" pitchFamily="2" charset="-78"/>
              </a:rPr>
              <a:t>با توجه به اهمیت دانش فضای مجازی در کشور و عدم ثبات نهادهای فرهنگی، عاقلامه ترین حوزه برای ورود و تولید دانش، مجموعه ای نظامی و یا شبه نظامی است که در بلند مدت دارای ثبات است و می توان سرریز آن را به مجموعه های کوچک تر انتقال داد. </a:t>
            </a:r>
          </a:p>
        </p:txBody>
      </p:sp>
    </p:spTree>
    <p:extLst>
      <p:ext uri="{BB962C8B-B14F-4D97-AF65-F5344CB8AC3E}">
        <p14:creationId xmlns:p14="http://schemas.microsoft.com/office/powerpoint/2010/main" val="2274898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0511" y="481518"/>
            <a:ext cx="9404723" cy="771282"/>
          </a:xfrm>
        </p:spPr>
        <p:txBody>
          <a:bodyPr/>
          <a:lstStyle/>
          <a:p>
            <a:pPr algn="r" rtl="1"/>
            <a:r>
              <a:rPr lang="fa-IR" dirty="0" smtClean="0">
                <a:cs typeface="B Titr" panose="00000700000000000000" pitchFamily="2" charset="-78"/>
              </a:rPr>
              <a:t>چرخه دانش</a:t>
            </a:r>
            <a:endParaRPr lang="en-US"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17416918"/>
              </p:ext>
            </p:extLst>
          </p:nvPr>
        </p:nvGraphicFramePr>
        <p:xfrm>
          <a:off x="1196913" y="1620638"/>
          <a:ext cx="8947150" cy="41957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30271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5130" y="855918"/>
            <a:ext cx="9404723" cy="764082"/>
          </a:xfrm>
        </p:spPr>
        <p:txBody>
          <a:bodyPr/>
          <a:lstStyle/>
          <a:p>
            <a:pPr algn="r" rtl="1"/>
            <a:r>
              <a:rPr lang="fa-IR" dirty="0" smtClean="0">
                <a:cs typeface="B Titr" panose="00000700000000000000" pitchFamily="2" charset="-78"/>
              </a:rPr>
              <a:t>سامانه </a:t>
            </a:r>
            <a:r>
              <a:rPr lang="en-US" dirty="0" err="1" smtClean="0">
                <a:cs typeface="B Titr" panose="00000700000000000000" pitchFamily="2" charset="-78"/>
              </a:rPr>
              <a:t>NejahEdu</a:t>
            </a:r>
            <a:endParaRPr lang="en-US" dirty="0">
              <a:cs typeface="B Titr" panose="00000700000000000000" pitchFamily="2" charset="-78"/>
            </a:endParaRPr>
          </a:p>
        </p:txBody>
      </p:sp>
      <p:sp>
        <p:nvSpPr>
          <p:cNvPr id="3" name="Content Placeholder 2"/>
          <p:cNvSpPr>
            <a:spLocks noGrp="1"/>
          </p:cNvSpPr>
          <p:nvPr>
            <p:ph idx="1"/>
          </p:nvPr>
        </p:nvSpPr>
        <p:spPr>
          <a:xfrm>
            <a:off x="1103312" y="2052919"/>
            <a:ext cx="8946541" cy="776682"/>
          </a:xfrm>
        </p:spPr>
        <p:txBody>
          <a:bodyPr/>
          <a:lstStyle/>
          <a:p>
            <a:pPr algn="r" rtl="1"/>
            <a:r>
              <a:rPr lang="fa-IR" dirty="0" smtClean="0">
                <a:cs typeface="B Nazanin" panose="00000400000000000000" pitchFamily="2" charset="-78"/>
              </a:rPr>
              <a:t>این سامانه نسخه عملیاتی و پیاده سازی شده از طرح نظام جامع آموزش هماهنگ است که دانش پژوهان ذیل این ساختار می توانند دوره های گرافیک رایانه ای را در سطوح (بازار، تکنیک و تکنولوژی) را طی کنند.</a:t>
            </a:r>
            <a:endParaRPr lang="en-US" dirty="0">
              <a:cs typeface="B Nazanin" panose="00000400000000000000" pitchFamily="2" charset="-78"/>
            </a:endParaRPr>
          </a:p>
        </p:txBody>
      </p:sp>
    </p:spTree>
    <p:extLst>
      <p:ext uri="{BB962C8B-B14F-4D97-AF65-F5344CB8AC3E}">
        <p14:creationId xmlns:p14="http://schemas.microsoft.com/office/powerpoint/2010/main" val="667235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بومی سازی</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smtClean="0">
                <a:cs typeface="B Nazanin" panose="00000400000000000000" pitchFamily="2" charset="-78"/>
              </a:rPr>
              <a:t>در بسیاری از حوزه های مرتبط با فضای مجازی وابستگی یکی از آفاتی است که مانع از ایجاد اشتغال و استفاده بهینه فرهنگی از فضای مجازی می شود و مجموعه های داخلی را به مصرف کننده هایی صرف تبدیل می کند که هیچ گونه فضایی برای نقش آفرینی در اختیار نداشته و تنها باید تابع شرایط باشند و فارغ از اشتغال و فرهنگ، وابستگی چالش های امنیتی متعددی نیز به دنبال خواهد داشت، از این روی بومی سازی می بایست یکی از اهداف کلان مجموعه های مرتبط با فضای مجازی باشد تا:</a:t>
            </a:r>
          </a:p>
          <a:p>
            <a:pPr marL="0" indent="0" algn="just" rtl="1">
              <a:buNone/>
            </a:pPr>
            <a:r>
              <a:rPr lang="fa-IR" dirty="0" smtClean="0">
                <a:cs typeface="B Nazanin" panose="00000400000000000000" pitchFamily="2" charset="-78"/>
              </a:rPr>
              <a:t>اولا فعالیت ها از گزد تحریم و تاثیرگذاری عامل خارجی در امان بمانند.</a:t>
            </a:r>
          </a:p>
          <a:p>
            <a:pPr marL="0" indent="0" algn="just" rtl="1">
              <a:buNone/>
            </a:pPr>
            <a:r>
              <a:rPr lang="fa-IR" dirty="0" smtClean="0">
                <a:cs typeface="B Nazanin" panose="00000400000000000000" pitchFamily="2" charset="-78"/>
              </a:rPr>
              <a:t>ثانیا امکان توسعه بومی مبتنی بر مولفه ها و نیاز های داخلی مربوط به هر یک از این حوزه ها فراهم شود.</a:t>
            </a:r>
            <a:endParaRPr lang="en-US" dirty="0">
              <a:cs typeface="B Nazanin" panose="00000400000000000000" pitchFamily="2" charset="-78"/>
            </a:endParaRPr>
          </a:p>
        </p:txBody>
      </p:sp>
    </p:spTree>
    <p:extLst>
      <p:ext uri="{BB962C8B-B14F-4D97-AF65-F5344CB8AC3E}">
        <p14:creationId xmlns:p14="http://schemas.microsoft.com/office/powerpoint/2010/main" val="33021292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بومی سازی</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smtClean="0">
                <a:cs typeface="B Nazanin" panose="00000400000000000000" pitchFamily="2" charset="-78"/>
              </a:rPr>
              <a:t>در بسیاری از حوزه های مرتبط با فضای مجازی وابستگی یکی از آفاتی است که مانع از ایجاد اشتغال و استفاده بهینه فرهنگی از فضای مجازی می شود و مجموعه های داخلی را به مصرف کننده هایی صرف تبدیل می کند که هیچ گونه فضایی برای نقش آفرینی در اختیار نداشته و تنها باید تابع شرایط باشند و فارغ از اشتغال و فرهنگ، وابستگی چالش های امنیتی متعددی نیز به دنبال خواهد داشت، از این روی بومی سازی می بایست یکی از اهداف کلان مجموعه های مرتبط با فضای مجازی باشد تا:</a:t>
            </a:r>
          </a:p>
          <a:p>
            <a:pPr marL="0" indent="0" algn="just" rtl="1">
              <a:buNone/>
            </a:pPr>
            <a:r>
              <a:rPr lang="fa-IR" dirty="0" smtClean="0">
                <a:cs typeface="B Nazanin" panose="00000400000000000000" pitchFamily="2" charset="-78"/>
              </a:rPr>
              <a:t>اولا فعالیت ها از گزد تحریم و تاثیرگذاری عامل خارجی در امان بمانند.</a:t>
            </a:r>
          </a:p>
          <a:p>
            <a:pPr marL="0" indent="0" algn="just" rtl="1">
              <a:buNone/>
            </a:pPr>
            <a:r>
              <a:rPr lang="fa-IR" dirty="0" smtClean="0">
                <a:cs typeface="B Nazanin" panose="00000400000000000000" pitchFamily="2" charset="-78"/>
              </a:rPr>
              <a:t>ثانیا امکان توسعه بومی مبتنی بر مولفه ها و نیاز های داخلی مربوط به هر یک از این حوزه ها فراهم شود.</a:t>
            </a:r>
            <a:endParaRPr lang="en-US" dirty="0">
              <a:cs typeface="B Nazanin" panose="00000400000000000000" pitchFamily="2" charset="-78"/>
            </a:endParaRPr>
          </a:p>
        </p:txBody>
      </p:sp>
    </p:spTree>
    <p:extLst>
      <p:ext uri="{BB962C8B-B14F-4D97-AF65-F5344CB8AC3E}">
        <p14:creationId xmlns:p14="http://schemas.microsoft.com/office/powerpoint/2010/main" val="3342399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فرایند بومی سازی</a:t>
            </a:r>
            <a:endParaRPr lang="en-US" dirty="0">
              <a:cs typeface="B Titr" panose="00000700000000000000" pitchFamily="2" charset="-78"/>
            </a:endParaRPr>
          </a:p>
        </p:txBody>
      </p:sp>
      <p:sp>
        <p:nvSpPr>
          <p:cNvPr id="3" name="Content Placeholder 2"/>
          <p:cNvSpPr>
            <a:spLocks noGrp="1"/>
          </p:cNvSpPr>
          <p:nvPr>
            <p:ph idx="1"/>
          </p:nvPr>
        </p:nvSpPr>
        <p:spPr>
          <a:xfrm>
            <a:off x="6573600" y="1440000"/>
            <a:ext cx="4579200" cy="4708801"/>
          </a:xfrm>
        </p:spPr>
        <p:txBody>
          <a:bodyPr/>
          <a:lstStyle/>
          <a:p>
            <a:pPr algn="just" rtl="1">
              <a:buFont typeface="Arial" panose="020B0604020202020204" pitchFamily="34" charset="0"/>
              <a:buChar char="•"/>
            </a:pPr>
            <a:r>
              <a:rPr lang="fa-IR" dirty="0" smtClean="0">
                <a:cs typeface="B Nazanin" panose="00000400000000000000" pitchFamily="2" charset="-78"/>
              </a:rPr>
              <a:t>در ضروریات بومی سازی و طراحی یک پلتفرم و به عبارت دیگر یک زمین بازی استدلال فراوان است و امری بدیهی به نظر می رسد اما مهم تر از چرایی ، چگونگی بومی سازی است.</a:t>
            </a:r>
          </a:p>
          <a:p>
            <a:pPr algn="just" rtl="1">
              <a:buFont typeface="Arial" panose="020B0604020202020204" pitchFamily="34" charset="0"/>
              <a:buChar char="•"/>
            </a:pPr>
            <a:r>
              <a:rPr lang="fa-IR" dirty="0" smtClean="0">
                <a:cs typeface="B Nazanin" panose="00000400000000000000" pitchFamily="2" charset="-78"/>
              </a:rPr>
              <a:t>بومی سازی علمی منجر به اشتغال و تولید بر سه مولفه اساسی مقابل استوار است که به صورت کوتاه به هر یک می پردازیم.	</a:t>
            </a:r>
          </a:p>
        </p:txBody>
      </p:sp>
      <p:graphicFrame>
        <p:nvGraphicFramePr>
          <p:cNvPr id="6" name="Diagram 5"/>
          <p:cNvGraphicFramePr/>
          <p:nvPr>
            <p:extLst>
              <p:ext uri="{D42A27DB-BD31-4B8C-83A1-F6EECF244321}">
                <p14:modId xmlns:p14="http://schemas.microsoft.com/office/powerpoint/2010/main" val="960722197"/>
              </p:ext>
            </p:extLst>
          </p:nvPr>
        </p:nvGraphicFramePr>
        <p:xfrm>
          <a:off x="-387200" y="9428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56442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نیروی انسانی</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algn="just" rtl="1"/>
            <a:r>
              <a:rPr lang="fa-IR" dirty="0">
                <a:cs typeface="B Nazanin" panose="00000400000000000000" pitchFamily="2" charset="-78"/>
              </a:rPr>
              <a:t>کشور بیش از هر چیز در مقطع فعلی به نیروی انسانی متخصص، متبحر و البته خلاق نیاز دارد تا بتواند نیازمندی های صنعت </a:t>
            </a:r>
            <a:r>
              <a:rPr lang="fa-IR" dirty="0" smtClean="0">
                <a:cs typeface="B Nazanin" panose="00000400000000000000" pitchFamily="2" charset="-78"/>
              </a:rPr>
              <a:t>کشور </a:t>
            </a:r>
            <a:r>
              <a:rPr lang="fa-IR" dirty="0">
                <a:cs typeface="B Nazanin" panose="00000400000000000000" pitchFamily="2" charset="-78"/>
              </a:rPr>
              <a:t>را شناخته و بر اساس احساس تکلیف در حوزه های مختلف حضور یابد.	</a:t>
            </a:r>
          </a:p>
          <a:p>
            <a:pPr algn="just" rtl="1"/>
            <a:r>
              <a:rPr lang="fa-IR" dirty="0">
                <a:cs typeface="B Nazanin" panose="00000400000000000000" pitchFamily="2" charset="-78"/>
              </a:rPr>
              <a:t>این نیروها هم باید در سطح استاد و دانشجو و هم در سطح نیروی فنی و تکنسین تربیت شوند تا اولا نیاز کشور در شرایط فعلی </a:t>
            </a:r>
            <a:r>
              <a:rPr lang="fa-IR" dirty="0" smtClean="0">
                <a:cs typeface="B Nazanin" panose="00000400000000000000" pitchFamily="2" charset="-78"/>
              </a:rPr>
              <a:t>برطرف </a:t>
            </a:r>
            <a:r>
              <a:rPr lang="fa-IR" dirty="0">
                <a:cs typeface="B Nazanin" panose="00000400000000000000" pitchFamily="2" charset="-78"/>
              </a:rPr>
              <a:t>شود و هم عقب ماندگی های موجود رفع گردد</a:t>
            </a:r>
            <a:r>
              <a:rPr lang="fa-IR" dirty="0" smtClean="0">
                <a:cs typeface="B Nazanin" panose="00000400000000000000" pitchFamily="2" charset="-78"/>
              </a:rPr>
              <a:t>.</a:t>
            </a:r>
          </a:p>
          <a:p>
            <a:pPr algn="just" rtl="1"/>
            <a:r>
              <a:rPr lang="fa-IR" dirty="0" smtClean="0">
                <a:cs typeface="B Nazanin" panose="00000400000000000000" pitchFamily="2" charset="-78"/>
              </a:rPr>
              <a:t>به همین دلیل مهمترین اولویت بومی سازی ابزارها و دانش های مرتبط با فضای مجازی تربیت نیروی انسانی کارآمد و متخصص است.</a:t>
            </a:r>
            <a:endParaRPr lang="fa-IR" dirty="0">
              <a:cs typeface="B Nazanin" panose="00000400000000000000" pitchFamily="2" charset="-78"/>
            </a:endParaRPr>
          </a:p>
        </p:txBody>
      </p:sp>
    </p:spTree>
    <p:extLst>
      <p:ext uri="{BB962C8B-B14F-4D97-AF65-F5344CB8AC3E}">
        <p14:creationId xmlns:p14="http://schemas.microsoft.com/office/powerpoint/2010/main" val="1490339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مرجع علمی</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algn="just" rtl="1"/>
            <a:r>
              <a:rPr lang="fa-IR" dirty="0" smtClean="0">
                <a:cs typeface="B Nazanin" panose="00000400000000000000" pitchFamily="2" charset="-78"/>
              </a:rPr>
              <a:t>کتاب و مرجع علمی، در هر مجموعه ای یکی از تاثیرگذارترین و اساسی ترین بنیادهای شکل دهنده ساز و کارهای علمی است در حوزه بومی سازی نیز تامین مراجع علمی کافی برای تدریس و یادگیری عمیق یکی از اصلی ترین اولویت هاست اما این مرجع لزوما کتاب است؟ در حالی که بسیاری </a:t>
            </a:r>
            <a:r>
              <a:rPr lang="fa-IR" dirty="0">
                <a:cs typeface="B Nazanin" panose="00000400000000000000" pitchFamily="2" charset="-78"/>
              </a:rPr>
              <a:t>بر این اعتقادند که حوزه </a:t>
            </a:r>
            <a:r>
              <a:rPr lang="fa-IR" dirty="0" smtClean="0">
                <a:cs typeface="B Nazanin" panose="00000400000000000000" pitchFamily="2" charset="-78"/>
              </a:rPr>
              <a:t>فضای </a:t>
            </a:r>
            <a:r>
              <a:rPr lang="fa-IR" dirty="0">
                <a:cs typeface="B Nazanin" panose="00000400000000000000" pitchFamily="2" charset="-78"/>
              </a:rPr>
              <a:t>مجازی با سرعتی باورنکردنی و غیرقابل کنترل در حال تغییر است، از این رو مقوله ای ایستا به نام کتاب که از زمان تصمیم گیری برای ترجمه یا تالیف تا زمان چاپ و انتشار نهایی پروسه ای زمان بر را طی می کند، دیگر در این حوزه کارکردی </a:t>
            </a:r>
            <a:r>
              <a:rPr lang="fa-IR" dirty="0" smtClean="0">
                <a:cs typeface="B Nazanin" panose="00000400000000000000" pitchFamily="2" charset="-78"/>
              </a:rPr>
              <a:t>ندارد!</a:t>
            </a:r>
            <a:endParaRPr lang="fa-IR" dirty="0">
              <a:cs typeface="B Nazanin" panose="00000400000000000000" pitchFamily="2" charset="-78"/>
            </a:endParaRPr>
          </a:p>
        </p:txBody>
      </p:sp>
    </p:spTree>
    <p:extLst>
      <p:ext uri="{BB962C8B-B14F-4D97-AF65-F5344CB8AC3E}">
        <p14:creationId xmlns:p14="http://schemas.microsoft.com/office/powerpoint/2010/main" val="874421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پاسخ به یک شبهه پیرامون کتاب و فضای مجازی</a:t>
            </a:r>
            <a:endParaRPr lang="en-US" dirty="0">
              <a:cs typeface="B Titr" panose="00000700000000000000" pitchFamily="2" charset="-78"/>
            </a:endParaRPr>
          </a:p>
        </p:txBody>
      </p:sp>
      <p:sp>
        <p:nvSpPr>
          <p:cNvPr id="3" name="Content Placeholder 2"/>
          <p:cNvSpPr>
            <a:spLocks noGrp="1"/>
          </p:cNvSpPr>
          <p:nvPr>
            <p:ph idx="1"/>
          </p:nvPr>
        </p:nvSpPr>
        <p:spPr/>
        <p:txBody>
          <a:bodyPr>
            <a:normAutofit lnSpcReduction="10000"/>
          </a:bodyPr>
          <a:lstStyle/>
          <a:p>
            <a:pPr marL="0" indent="0" algn="just" rtl="1">
              <a:buNone/>
            </a:pPr>
            <a:r>
              <a:rPr lang="fa-IR" dirty="0" smtClean="0">
                <a:cs typeface="B Nazanin" panose="00000400000000000000" pitchFamily="2" charset="-78"/>
              </a:rPr>
              <a:t>این شبهه تا </a:t>
            </a:r>
            <a:r>
              <a:rPr lang="fa-IR" dirty="0">
                <a:cs typeface="B Nazanin" panose="00000400000000000000" pitchFamily="2" charset="-78"/>
              </a:rPr>
              <a:t>حدودی </a:t>
            </a:r>
            <a:r>
              <a:rPr lang="fa-IR" dirty="0" smtClean="0">
                <a:cs typeface="B Nazanin" panose="00000400000000000000" pitchFamily="2" charset="-78"/>
              </a:rPr>
              <a:t>درست و </a:t>
            </a:r>
            <a:r>
              <a:rPr lang="fa-IR" dirty="0">
                <a:cs typeface="B Nazanin" panose="00000400000000000000" pitchFamily="2" charset="-78"/>
              </a:rPr>
              <a:t>البته کمی نیز نادرست است!		</a:t>
            </a:r>
            <a:endParaRPr lang="fa-IR" dirty="0" smtClean="0">
              <a:cs typeface="B Nazanin" panose="00000400000000000000" pitchFamily="2" charset="-78"/>
            </a:endParaRPr>
          </a:p>
          <a:p>
            <a:pPr marL="0" indent="0" algn="just" rtl="1">
              <a:buNone/>
            </a:pPr>
            <a:r>
              <a:rPr lang="fa-IR" dirty="0" smtClean="0">
                <a:cs typeface="B Nazanin" panose="00000400000000000000" pitchFamily="2" charset="-78"/>
              </a:rPr>
              <a:t>پیرامون </a:t>
            </a:r>
            <a:r>
              <a:rPr lang="fa-IR" dirty="0">
                <a:cs typeface="B Nazanin" panose="00000400000000000000" pitchFamily="2" charset="-78"/>
              </a:rPr>
              <a:t>درستی نظریه فوق، استدلال مطرح شده مبنی بر سرعت کم و ایستایی فرایند تولید و چاپ کتاب کافی است اما نادرستی این استدلال (در برخی موارد) زمانی اثبات می شود که :		</a:t>
            </a:r>
            <a:endParaRPr lang="fa-IR" dirty="0" smtClean="0">
              <a:cs typeface="B Nazanin" panose="00000400000000000000" pitchFamily="2" charset="-78"/>
            </a:endParaRPr>
          </a:p>
          <a:p>
            <a:pPr marL="0" indent="0" algn="just" rtl="1">
              <a:buNone/>
            </a:pPr>
            <a:r>
              <a:rPr lang="fa-IR" dirty="0" smtClean="0">
                <a:cs typeface="B Nazanin" panose="00000400000000000000" pitchFamily="2" charset="-78"/>
              </a:rPr>
              <a:t>الف</a:t>
            </a:r>
            <a:r>
              <a:rPr lang="fa-IR" dirty="0">
                <a:cs typeface="B Nazanin" panose="00000400000000000000" pitchFamily="2" charset="-78"/>
              </a:rPr>
              <a:t>) کتب منتشر شده در کشورهای اروپایی و امریکا را در این حوزه بررسی کنیم که خود داستان دیگری دارد و بسیاری از زمینه های علمی روز دنیا نظیر : بیگ دیتا، اینترنت اشیاء و .... دارای عناوین کتب منتشره فراوانی هستند.						</a:t>
            </a:r>
            <a:endParaRPr lang="fa-IR" dirty="0" smtClean="0">
              <a:cs typeface="B Nazanin" panose="00000400000000000000" pitchFamily="2" charset="-78"/>
            </a:endParaRPr>
          </a:p>
          <a:p>
            <a:pPr marL="0" indent="0" algn="just" rtl="1">
              <a:buNone/>
            </a:pPr>
            <a:r>
              <a:rPr lang="fa-IR" dirty="0" smtClean="0">
                <a:cs typeface="B Nazanin" panose="00000400000000000000" pitchFamily="2" charset="-78"/>
              </a:rPr>
              <a:t>ب</a:t>
            </a:r>
            <a:r>
              <a:rPr lang="fa-IR" dirty="0">
                <a:cs typeface="B Nazanin" panose="00000400000000000000" pitchFamily="2" charset="-78"/>
              </a:rPr>
              <a:t>) کتاب معمولا مباحث زیربنایی را در بر می گیرد و این مباحث به ندرت طی سالیان مختلف دچار تغییر می شوند.			</a:t>
            </a:r>
            <a:endParaRPr lang="fa-IR" dirty="0" smtClean="0">
              <a:cs typeface="B Nazanin" panose="00000400000000000000" pitchFamily="2" charset="-78"/>
            </a:endParaRPr>
          </a:p>
          <a:p>
            <a:pPr marL="0" indent="0" algn="just" rtl="1">
              <a:buNone/>
            </a:pPr>
            <a:r>
              <a:rPr lang="fa-IR" dirty="0" smtClean="0">
                <a:cs typeface="B Nazanin" panose="00000400000000000000" pitchFamily="2" charset="-78"/>
              </a:rPr>
              <a:t>ج</a:t>
            </a:r>
            <a:r>
              <a:rPr lang="fa-IR" dirty="0">
                <a:cs typeface="B Nazanin" panose="00000400000000000000" pitchFamily="2" charset="-78"/>
              </a:rPr>
              <a:t>) کتاب های معطوف به یک فن مانند کار با 2007 </a:t>
            </a:r>
            <a:r>
              <a:rPr lang="en-US" dirty="0">
                <a:cs typeface="B Nazanin" panose="00000400000000000000" pitchFamily="2" charset="-78"/>
              </a:rPr>
              <a:t>Office </a:t>
            </a:r>
            <a:r>
              <a:rPr lang="fa-IR" dirty="0">
                <a:cs typeface="B Nazanin" panose="00000400000000000000" pitchFamily="2" charset="-78"/>
              </a:rPr>
              <a:t>طول عمر بسیار کوتاهی دارند و با گذر زمان کارایی خود را از دست می دهند اما کتب فناوری و دانش محور به ندرت دچار چنین رخدادهایی می شوند به عنوان مثال کتاب </a:t>
            </a:r>
            <a:r>
              <a:rPr lang="en-US" dirty="0">
                <a:cs typeface="B Nazanin" panose="00000400000000000000" pitchFamily="2" charset="-78"/>
              </a:rPr>
              <a:t>CLRS </a:t>
            </a:r>
            <a:r>
              <a:rPr lang="fa-IR" dirty="0">
                <a:cs typeface="B Nazanin" panose="00000400000000000000" pitchFamily="2" charset="-78"/>
              </a:rPr>
              <a:t>در حوزه ساختمان های داده در طی زمان چه تغییری خواهد کرد؟ این تغییر بنیادین چند سال زمان نیاز دارد؟!</a:t>
            </a:r>
          </a:p>
        </p:txBody>
      </p:sp>
    </p:spTree>
    <p:extLst>
      <p:ext uri="{BB962C8B-B14F-4D97-AF65-F5344CB8AC3E}">
        <p14:creationId xmlns:p14="http://schemas.microsoft.com/office/powerpoint/2010/main" val="5256091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683</TotalTime>
  <Words>2445</Words>
  <Application>Microsoft Office PowerPoint</Application>
  <PresentationFormat>Widescreen</PresentationFormat>
  <Paragraphs>106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 Nazanin</vt:lpstr>
      <vt:lpstr>B Titr</vt:lpstr>
      <vt:lpstr>Century Gothic</vt:lpstr>
      <vt:lpstr>Wingdings 3</vt:lpstr>
      <vt:lpstr>Ion</vt:lpstr>
      <vt:lpstr>بسم الله الرحمن الرحیم</vt:lpstr>
      <vt:lpstr>بخش اول کلیات</vt:lpstr>
      <vt:lpstr>نگاه کلی</vt:lpstr>
      <vt:lpstr>بومی سازی</vt:lpstr>
      <vt:lpstr>بومی سازی</vt:lpstr>
      <vt:lpstr>فرایند بومی سازی</vt:lpstr>
      <vt:lpstr>نیروی انسانی</vt:lpstr>
      <vt:lpstr>مرجع علمی</vt:lpstr>
      <vt:lpstr>پاسخ به یک شبهه پیرامون کتاب و فضای مجازی</vt:lpstr>
      <vt:lpstr>ابزار</vt:lpstr>
      <vt:lpstr>ادبیات و راهبرد</vt:lpstr>
      <vt:lpstr>بخش دوم دانش</vt:lpstr>
      <vt:lpstr>فن یا فناوری | Technology Or Technique</vt:lpstr>
      <vt:lpstr>بازی، ظاهری سرگرم کننده</vt:lpstr>
      <vt:lpstr>گرافیک رایانه ای</vt:lpstr>
      <vt:lpstr>مسیر رفت و برگشت</vt:lpstr>
      <vt:lpstr>داده به تصویر  </vt:lpstr>
      <vt:lpstr>تصویر به داده  </vt:lpstr>
      <vt:lpstr>فناوری های پایه</vt:lpstr>
      <vt:lpstr>گزارش کار فاز اول</vt:lpstr>
      <vt:lpstr>نقشه علمی</vt:lpstr>
      <vt:lpstr>ادبیات</vt:lpstr>
      <vt:lpstr>مسیر</vt:lpstr>
      <vt:lpstr>راهبرد</vt:lpstr>
      <vt:lpstr>آینده و بازار</vt:lpstr>
      <vt:lpstr>تقویم و مراجع خبری</vt:lpstr>
      <vt:lpstr>دوره ابزارشناسی</vt:lpstr>
      <vt:lpstr>دوره ابزارسنجی</vt:lpstr>
      <vt:lpstr>دوره توسعه (Extend) ابزار</vt:lpstr>
      <vt:lpstr>دوره پیاده سازی ابزار</vt:lpstr>
      <vt:lpstr>پیاده سازی بستر کد متحد</vt:lpstr>
      <vt:lpstr>طراحی محصول</vt:lpstr>
      <vt:lpstr>ساختار اجرایی و فاز دوم</vt:lpstr>
      <vt:lpstr>چرخه دانش</vt:lpstr>
      <vt:lpstr>چرخه دانش</vt:lpstr>
      <vt:lpstr>سامانه NejahEdu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مهرداد رشیدیان</dc:creator>
  <cp:lastModifiedBy>مهرداد رشیدیان</cp:lastModifiedBy>
  <cp:revision>85</cp:revision>
  <dcterms:created xsi:type="dcterms:W3CDTF">2017-11-08T19:02:51Z</dcterms:created>
  <dcterms:modified xsi:type="dcterms:W3CDTF">2018-04-28T13:01:46Z</dcterms:modified>
</cp:coreProperties>
</file>